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20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49"/>
  </p:notesMasterIdLst>
  <p:sldIdLst>
    <p:sldId id="256" r:id="rId2"/>
    <p:sldId id="308" r:id="rId3"/>
    <p:sldId id="414" r:id="rId4"/>
    <p:sldId id="337" r:id="rId5"/>
    <p:sldId id="444" r:id="rId6"/>
    <p:sldId id="1069" r:id="rId7"/>
    <p:sldId id="652" r:id="rId8"/>
    <p:sldId id="1124" r:id="rId9"/>
    <p:sldId id="970" r:id="rId10"/>
    <p:sldId id="837" r:id="rId11"/>
    <p:sldId id="838" r:id="rId12"/>
    <p:sldId id="1065" r:id="rId13"/>
    <p:sldId id="277" r:id="rId14"/>
    <p:sldId id="281" r:id="rId15"/>
    <p:sldId id="282" r:id="rId16"/>
    <p:sldId id="883" r:id="rId17"/>
    <p:sldId id="1012" r:id="rId18"/>
    <p:sldId id="542" r:id="rId19"/>
    <p:sldId id="1013" r:id="rId20"/>
    <p:sldId id="565" r:id="rId21"/>
    <p:sldId id="590" r:id="rId22"/>
    <p:sldId id="1128" r:id="rId23"/>
    <p:sldId id="1016" r:id="rId24"/>
    <p:sldId id="1017" r:id="rId25"/>
    <p:sldId id="1018" r:id="rId26"/>
    <p:sldId id="1129" r:id="rId27"/>
    <p:sldId id="1021" r:id="rId28"/>
    <p:sldId id="1130" r:id="rId29"/>
    <p:sldId id="1023" r:id="rId30"/>
    <p:sldId id="764" r:id="rId31"/>
    <p:sldId id="1024" r:id="rId32"/>
    <p:sldId id="1025" r:id="rId33"/>
    <p:sldId id="309" r:id="rId34"/>
    <p:sldId id="326" r:id="rId35"/>
    <p:sldId id="779" r:id="rId36"/>
    <p:sldId id="802" r:id="rId37"/>
    <p:sldId id="821" r:id="rId38"/>
    <p:sldId id="1029" r:id="rId39"/>
    <p:sldId id="1030" r:id="rId40"/>
    <p:sldId id="1183" r:id="rId41"/>
    <p:sldId id="327" r:id="rId42"/>
    <p:sldId id="1048" r:id="rId43"/>
    <p:sldId id="874" r:id="rId44"/>
    <p:sldId id="1182" r:id="rId45"/>
    <p:sldId id="830" r:id="rId46"/>
    <p:sldId id="1181" r:id="rId47"/>
    <p:sldId id="332" r:id="rId4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6">
          <p15:clr>
            <a:srgbClr val="A4A3A4"/>
          </p15:clr>
        </p15:guide>
        <p15:guide id="2" pos="31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EE1E"/>
    <a:srgbClr val="E8F518"/>
    <a:srgbClr val="E7BC25"/>
    <a:srgbClr val="A02C34"/>
    <a:srgbClr val="8B28A3"/>
    <a:srgbClr val="1AB265"/>
    <a:srgbClr val="FB9E13"/>
    <a:srgbClr val="D9E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1939" autoAdjust="0"/>
  </p:normalViewPr>
  <p:slideViewPr>
    <p:cSldViewPr snapToGrid="0" snapToObjects="1">
      <p:cViewPr varScale="1">
        <p:scale>
          <a:sx n="46" d="100"/>
          <a:sy n="46" d="100"/>
        </p:scale>
        <p:origin x="2076" y="48"/>
      </p:cViewPr>
      <p:guideLst>
        <p:guide orient="horz" pos="2446"/>
        <p:guide pos="31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1999" cy="71999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050925" y="754063"/>
            <a:ext cx="4572000" cy="329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38163" y="4387850"/>
            <a:ext cx="5780087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
Second level
Third level
Fourth level
Fifth level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33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cs typeface="Arial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dt" idx="1"/>
          </p:nvPr>
        </p:nvSpPr>
        <p:spPr bwMode="auto">
          <a:xfrm>
            <a:off x="3883025" y="0"/>
            <a:ext cx="2974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Arial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33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cs typeface="Arial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3025" y="8686800"/>
            <a:ext cx="2974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Arial" panose="020B0604020202020204" pitchFamily="34" charset="0"/>
              </a:defRPr>
            </a:lvl1pPr>
          </a:lstStyle>
          <a:p>
            <a:fld id="{3AE2A2CD-CF8C-4A07-94BA-A32F8BD12F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30146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6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9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0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3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752475"/>
            <a:ext cx="4391025" cy="3294063"/>
          </a:xfrm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6575" y="4386263"/>
            <a:ext cx="5780088" cy="3952875"/>
          </a:xfrm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48043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8238" y="750888"/>
            <a:ext cx="4391025" cy="3294062"/>
          </a:xfrm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4988" y="4384675"/>
            <a:ext cx="5780087" cy="3952875"/>
          </a:xfrm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48557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5063" y="747713"/>
            <a:ext cx="4391025" cy="3294062"/>
          </a:xfrm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1813" y="4381500"/>
            <a:ext cx="5780087" cy="3952875"/>
          </a:xfrm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47000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6650" y="749300"/>
            <a:ext cx="4391025" cy="3294063"/>
          </a:xfrm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4383088"/>
            <a:ext cx="5780088" cy="3952875"/>
          </a:xfrm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589764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6650" y="749300"/>
            <a:ext cx="4391025" cy="3294063"/>
          </a:xfrm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4383088"/>
            <a:ext cx="5780088" cy="3952875"/>
          </a:xfrm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71816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8238" y="750888"/>
            <a:ext cx="4391025" cy="3294062"/>
          </a:xfrm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4988" y="4384675"/>
            <a:ext cx="5780087" cy="3952875"/>
          </a:xfrm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13373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5063" y="749300"/>
            <a:ext cx="4394200" cy="3295650"/>
          </a:xfrm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4384675"/>
            <a:ext cx="5781675" cy="3952875"/>
          </a:xfrm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34216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752475"/>
            <a:ext cx="4391025" cy="3294063"/>
          </a:xfrm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6575" y="4386263"/>
            <a:ext cx="5780088" cy="3952875"/>
          </a:xfrm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7873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8238" y="750888"/>
            <a:ext cx="4391025" cy="3294062"/>
          </a:xfrm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4988" y="4384675"/>
            <a:ext cx="5780087" cy="3952875"/>
          </a:xfrm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46088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752475"/>
            <a:ext cx="4391025" cy="3294063"/>
          </a:xfrm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6575" y="4386263"/>
            <a:ext cx="5780088" cy="3952875"/>
          </a:xfrm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41839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E2A2CD-CF8C-4A07-94BA-A32F8BD12FE8}" type="slidenum">
              <a:rPr lang="en-US" altLang="en-US" smtClean="0"/>
              <a:pPr/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3834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8238" y="750888"/>
            <a:ext cx="4391025" cy="3294062"/>
          </a:xfrm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4988" y="4384675"/>
            <a:ext cx="5780087" cy="3952875"/>
          </a:xfrm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12490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752475"/>
            <a:ext cx="4391025" cy="3294063"/>
          </a:xfrm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6575" y="4386263"/>
            <a:ext cx="5780088" cy="3952875"/>
          </a:xfrm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96127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8238" y="750888"/>
            <a:ext cx="4391025" cy="3294062"/>
          </a:xfrm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4988" y="4384675"/>
            <a:ext cx="5780087" cy="3952875"/>
          </a:xfrm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82561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6650" y="749300"/>
            <a:ext cx="4391025" cy="3294063"/>
          </a:xfrm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4383088"/>
            <a:ext cx="5780088" cy="3952875"/>
          </a:xfrm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79692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75772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8238" y="750888"/>
            <a:ext cx="4391025" cy="3294062"/>
          </a:xfrm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4988" y="4384675"/>
            <a:ext cx="5780087" cy="3952875"/>
          </a:xfrm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67678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8238" y="750888"/>
            <a:ext cx="4391025" cy="3294062"/>
          </a:xfrm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4988" y="4384675"/>
            <a:ext cx="5780087" cy="3952875"/>
          </a:xfrm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35461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8238" y="750888"/>
            <a:ext cx="4391025" cy="3294062"/>
          </a:xfrm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4988" y="4384675"/>
            <a:ext cx="5780087" cy="3952875"/>
          </a:xfrm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49727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5063" y="747713"/>
            <a:ext cx="4391025" cy="3294062"/>
          </a:xfrm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1813" y="4381500"/>
            <a:ext cx="5780087" cy="3952875"/>
          </a:xfrm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46751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752475"/>
            <a:ext cx="4391025" cy="3294063"/>
          </a:xfrm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6575" y="4386263"/>
            <a:ext cx="5780088" cy="3952875"/>
          </a:xfrm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92451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166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0331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3743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5242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4922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8100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3805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1101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6378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1797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8433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cs typeface="Arial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cs typeface="Arial" panose="020B0604020202020204" pitchFamily="34" charset="0"/>
              </a:defRPr>
            </a:lvl1pPr>
          </a:lstStyle>
          <a:p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MS PGothic" panose="020B0600070205080204" pitchFamily="34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MS PGothic" panose="020B0600070205080204" pitchFamily="34" charset="-128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MS PGothic" panose="020B0600070205080204" pitchFamily="34" charset="-128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MS PGothic" panose="020B0600070205080204" pitchFamily="34" charset="-128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MS PGothic" panose="020B0600070205080204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7.png"/><Relationship Id="rId7" Type="http://schemas.openxmlformats.org/officeDocument/2006/relationships/image" Target="../media/image27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50.png"/><Relationship Id="rId5" Type="http://schemas.openxmlformats.org/officeDocument/2006/relationships/image" Target="../media/image25.png"/><Relationship Id="rId10" Type="http://schemas.openxmlformats.org/officeDocument/2006/relationships/image" Target="../media/image49.png"/><Relationship Id="rId4" Type="http://schemas.openxmlformats.org/officeDocument/2006/relationships/image" Target="../media/image29.png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24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2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2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2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2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60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60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24.png"/><Relationship Id="rId4" Type="http://schemas.openxmlformats.org/officeDocument/2006/relationships/image" Target="../media/image53.png"/><Relationship Id="rId9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24.png"/><Relationship Id="rId10" Type="http://schemas.openxmlformats.org/officeDocument/2006/relationships/image" Target="../media/image64.png"/><Relationship Id="rId4" Type="http://schemas.openxmlformats.org/officeDocument/2006/relationships/image" Target="../media/image53.png"/><Relationship Id="rId9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24.png"/><Relationship Id="rId10" Type="http://schemas.openxmlformats.org/officeDocument/2006/relationships/image" Target="../media/image64.png"/><Relationship Id="rId4" Type="http://schemas.openxmlformats.org/officeDocument/2006/relationships/image" Target="../media/image53.png"/><Relationship Id="rId9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6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3.png"/><Relationship Id="rId7" Type="http://schemas.openxmlformats.org/officeDocument/2006/relationships/image" Target="../media/image5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24.png"/><Relationship Id="rId9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74.pn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12" Type="http://schemas.openxmlformats.org/officeDocument/2006/relationships/image" Target="../media/image7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2.png"/><Relationship Id="rId5" Type="http://schemas.openxmlformats.org/officeDocument/2006/relationships/image" Target="../media/image54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4" Type="http://schemas.openxmlformats.org/officeDocument/2006/relationships/image" Target="../media/image67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18" Type="http://schemas.openxmlformats.org/officeDocument/2006/relationships/image" Target="../media/image61.png"/><Relationship Id="rId3" Type="http://schemas.openxmlformats.org/officeDocument/2006/relationships/image" Target="../media/image22.png"/><Relationship Id="rId21" Type="http://schemas.openxmlformats.org/officeDocument/2006/relationships/image" Target="../media/image89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88.png"/><Relationship Id="rId2" Type="http://schemas.openxmlformats.org/officeDocument/2006/relationships/image" Target="../media/image21.png"/><Relationship Id="rId16" Type="http://schemas.openxmlformats.org/officeDocument/2006/relationships/image" Target="../media/image68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7.png"/><Relationship Id="rId10" Type="http://schemas.openxmlformats.org/officeDocument/2006/relationships/image" Target="../media/image83.png"/><Relationship Id="rId19" Type="http://schemas.openxmlformats.org/officeDocument/2006/relationships/image" Target="../media/image70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67.png"/><Relationship Id="rId22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74.pn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12" Type="http://schemas.openxmlformats.org/officeDocument/2006/relationships/image" Target="../media/image73.png"/><Relationship Id="rId2" Type="http://schemas.openxmlformats.org/officeDocument/2006/relationships/image" Target="../media/image65.png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2.png"/><Relationship Id="rId5" Type="http://schemas.openxmlformats.org/officeDocument/2006/relationships/image" Target="../media/image54.png"/><Relationship Id="rId15" Type="http://schemas.openxmlformats.org/officeDocument/2006/relationships/image" Target="../media/image90.png"/><Relationship Id="rId10" Type="http://schemas.openxmlformats.org/officeDocument/2006/relationships/image" Target="../media/image71.png"/><Relationship Id="rId4" Type="http://schemas.openxmlformats.org/officeDocument/2006/relationships/image" Target="../media/image67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52.png"/><Relationship Id="rId3" Type="http://schemas.openxmlformats.org/officeDocument/2006/relationships/image" Target="../media/image67.png"/><Relationship Id="rId7" Type="http://schemas.openxmlformats.org/officeDocument/2006/relationships/image" Target="../media/image61.png"/><Relationship Id="rId12" Type="http://schemas.openxmlformats.org/officeDocument/2006/relationships/image" Target="../media/image9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3.png"/><Relationship Id="rId5" Type="http://schemas.openxmlformats.org/officeDocument/2006/relationships/image" Target="../media/image68.png"/><Relationship Id="rId10" Type="http://schemas.openxmlformats.org/officeDocument/2006/relationships/image" Target="../media/image72.png"/><Relationship Id="rId4" Type="http://schemas.openxmlformats.org/officeDocument/2006/relationships/image" Target="../media/image54.png"/><Relationship Id="rId9" Type="http://schemas.openxmlformats.org/officeDocument/2006/relationships/image" Target="../media/image71.png"/><Relationship Id="rId1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" Type="http://schemas.openxmlformats.org/officeDocument/2006/relationships/image" Target="../media/image92.png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gi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jpeg"/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3" Type="http://schemas.openxmlformats.org/officeDocument/2006/relationships/image" Target="../media/image111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11" Type="http://schemas.openxmlformats.org/officeDocument/2006/relationships/image" Target="../media/image118.jpeg"/><Relationship Id="rId5" Type="http://schemas.openxmlformats.org/officeDocument/2006/relationships/image" Target="../media/image108.png"/><Relationship Id="rId15" Type="http://schemas.openxmlformats.org/officeDocument/2006/relationships/image" Target="../media/image122.png"/><Relationship Id="rId10" Type="http://schemas.openxmlformats.org/officeDocument/2006/relationships/image" Target="../media/image117.jpeg"/><Relationship Id="rId4" Type="http://schemas.openxmlformats.org/officeDocument/2006/relationships/image" Target="../media/image112.png"/><Relationship Id="rId9" Type="http://schemas.openxmlformats.org/officeDocument/2006/relationships/image" Target="../media/image116.jpeg"/><Relationship Id="rId14" Type="http://schemas.openxmlformats.org/officeDocument/2006/relationships/image" Target="../media/image121.pn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7.jpeg"/><Relationship Id="rId18" Type="http://schemas.openxmlformats.org/officeDocument/2006/relationships/image" Target="../media/image142.jpeg"/><Relationship Id="rId26" Type="http://schemas.openxmlformats.org/officeDocument/2006/relationships/image" Target="../media/image150.jpeg"/><Relationship Id="rId3" Type="http://schemas.openxmlformats.org/officeDocument/2006/relationships/image" Target="../media/image127.jpeg"/><Relationship Id="rId21" Type="http://schemas.openxmlformats.org/officeDocument/2006/relationships/image" Target="../media/image145.jpeg"/><Relationship Id="rId7" Type="http://schemas.openxmlformats.org/officeDocument/2006/relationships/image" Target="../media/image131.jpeg"/><Relationship Id="rId12" Type="http://schemas.openxmlformats.org/officeDocument/2006/relationships/image" Target="../media/image136.jpeg"/><Relationship Id="rId17" Type="http://schemas.openxmlformats.org/officeDocument/2006/relationships/image" Target="../media/image141.jpeg"/><Relationship Id="rId25" Type="http://schemas.openxmlformats.org/officeDocument/2006/relationships/image" Target="../media/image149.jpeg"/><Relationship Id="rId33" Type="http://schemas.openxmlformats.org/officeDocument/2006/relationships/image" Target="../media/image157.png"/><Relationship Id="rId2" Type="http://schemas.openxmlformats.org/officeDocument/2006/relationships/image" Target="../media/image126.jpeg"/><Relationship Id="rId16" Type="http://schemas.openxmlformats.org/officeDocument/2006/relationships/image" Target="../media/image140.jpeg"/><Relationship Id="rId20" Type="http://schemas.openxmlformats.org/officeDocument/2006/relationships/image" Target="../media/image144.jpeg"/><Relationship Id="rId29" Type="http://schemas.openxmlformats.org/officeDocument/2006/relationships/image" Target="../media/image15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jpeg"/><Relationship Id="rId11" Type="http://schemas.openxmlformats.org/officeDocument/2006/relationships/image" Target="../media/image135.jpeg"/><Relationship Id="rId24" Type="http://schemas.openxmlformats.org/officeDocument/2006/relationships/image" Target="../media/image148.jpeg"/><Relationship Id="rId32" Type="http://schemas.openxmlformats.org/officeDocument/2006/relationships/image" Target="../media/image156.png"/><Relationship Id="rId5" Type="http://schemas.openxmlformats.org/officeDocument/2006/relationships/image" Target="../media/image129.jpeg"/><Relationship Id="rId15" Type="http://schemas.openxmlformats.org/officeDocument/2006/relationships/image" Target="../media/image139.jpeg"/><Relationship Id="rId23" Type="http://schemas.openxmlformats.org/officeDocument/2006/relationships/image" Target="../media/image147.jpeg"/><Relationship Id="rId28" Type="http://schemas.openxmlformats.org/officeDocument/2006/relationships/image" Target="../media/image152.jpeg"/><Relationship Id="rId10" Type="http://schemas.openxmlformats.org/officeDocument/2006/relationships/image" Target="../media/image134.jpeg"/><Relationship Id="rId19" Type="http://schemas.openxmlformats.org/officeDocument/2006/relationships/image" Target="../media/image143.jpeg"/><Relationship Id="rId31" Type="http://schemas.openxmlformats.org/officeDocument/2006/relationships/image" Target="../media/image155.png"/><Relationship Id="rId4" Type="http://schemas.openxmlformats.org/officeDocument/2006/relationships/image" Target="../media/image128.jpeg"/><Relationship Id="rId9" Type="http://schemas.openxmlformats.org/officeDocument/2006/relationships/image" Target="../media/image133.jpeg"/><Relationship Id="rId14" Type="http://schemas.openxmlformats.org/officeDocument/2006/relationships/image" Target="../media/image138.jpeg"/><Relationship Id="rId22" Type="http://schemas.openxmlformats.org/officeDocument/2006/relationships/image" Target="../media/image146.jpeg"/><Relationship Id="rId27" Type="http://schemas.openxmlformats.org/officeDocument/2006/relationships/image" Target="../media/image151.jpeg"/><Relationship Id="rId30" Type="http://schemas.openxmlformats.org/officeDocument/2006/relationships/image" Target="../media/image154.png"/><Relationship Id="rId8" Type="http://schemas.openxmlformats.org/officeDocument/2006/relationships/image" Target="../media/image132.jpe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9.jpeg"/><Relationship Id="rId18" Type="http://schemas.openxmlformats.org/officeDocument/2006/relationships/image" Target="../media/image174.jpeg"/><Relationship Id="rId26" Type="http://schemas.openxmlformats.org/officeDocument/2006/relationships/image" Target="../media/image182.jpeg"/><Relationship Id="rId3" Type="http://schemas.openxmlformats.org/officeDocument/2006/relationships/image" Target="../media/image159.jpeg"/><Relationship Id="rId21" Type="http://schemas.openxmlformats.org/officeDocument/2006/relationships/image" Target="../media/image177.jpeg"/><Relationship Id="rId7" Type="http://schemas.openxmlformats.org/officeDocument/2006/relationships/image" Target="../media/image163.jpeg"/><Relationship Id="rId12" Type="http://schemas.openxmlformats.org/officeDocument/2006/relationships/image" Target="../media/image168.jpeg"/><Relationship Id="rId17" Type="http://schemas.openxmlformats.org/officeDocument/2006/relationships/image" Target="../media/image173.jpeg"/><Relationship Id="rId25" Type="http://schemas.openxmlformats.org/officeDocument/2006/relationships/image" Target="../media/image181.jpeg"/><Relationship Id="rId33" Type="http://schemas.openxmlformats.org/officeDocument/2006/relationships/image" Target="../media/image189.jpeg"/><Relationship Id="rId2" Type="http://schemas.openxmlformats.org/officeDocument/2006/relationships/image" Target="../media/image158.jpeg"/><Relationship Id="rId16" Type="http://schemas.openxmlformats.org/officeDocument/2006/relationships/image" Target="../media/image172.jpeg"/><Relationship Id="rId20" Type="http://schemas.openxmlformats.org/officeDocument/2006/relationships/image" Target="../media/image176.jpeg"/><Relationship Id="rId29" Type="http://schemas.openxmlformats.org/officeDocument/2006/relationships/image" Target="../media/image18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jpeg"/><Relationship Id="rId11" Type="http://schemas.openxmlformats.org/officeDocument/2006/relationships/image" Target="../media/image167.jpeg"/><Relationship Id="rId24" Type="http://schemas.openxmlformats.org/officeDocument/2006/relationships/image" Target="../media/image180.jpeg"/><Relationship Id="rId32" Type="http://schemas.openxmlformats.org/officeDocument/2006/relationships/image" Target="../media/image188.jpeg"/><Relationship Id="rId5" Type="http://schemas.openxmlformats.org/officeDocument/2006/relationships/image" Target="../media/image161.jpeg"/><Relationship Id="rId15" Type="http://schemas.openxmlformats.org/officeDocument/2006/relationships/image" Target="../media/image171.jpeg"/><Relationship Id="rId23" Type="http://schemas.openxmlformats.org/officeDocument/2006/relationships/image" Target="../media/image179.jpeg"/><Relationship Id="rId28" Type="http://schemas.openxmlformats.org/officeDocument/2006/relationships/image" Target="../media/image184.jpeg"/><Relationship Id="rId10" Type="http://schemas.openxmlformats.org/officeDocument/2006/relationships/image" Target="../media/image166.jpeg"/><Relationship Id="rId19" Type="http://schemas.openxmlformats.org/officeDocument/2006/relationships/image" Target="../media/image175.jpeg"/><Relationship Id="rId31" Type="http://schemas.openxmlformats.org/officeDocument/2006/relationships/image" Target="../media/image187.jpeg"/><Relationship Id="rId4" Type="http://schemas.openxmlformats.org/officeDocument/2006/relationships/image" Target="../media/image160.jpeg"/><Relationship Id="rId9" Type="http://schemas.openxmlformats.org/officeDocument/2006/relationships/image" Target="../media/image165.jpeg"/><Relationship Id="rId14" Type="http://schemas.openxmlformats.org/officeDocument/2006/relationships/image" Target="../media/image170.jpeg"/><Relationship Id="rId22" Type="http://schemas.openxmlformats.org/officeDocument/2006/relationships/image" Target="../media/image178.jpeg"/><Relationship Id="rId27" Type="http://schemas.openxmlformats.org/officeDocument/2006/relationships/image" Target="../media/image183.jpeg"/><Relationship Id="rId30" Type="http://schemas.openxmlformats.org/officeDocument/2006/relationships/image" Target="../media/image186.jpeg"/><Relationship Id="rId8" Type="http://schemas.openxmlformats.org/officeDocument/2006/relationships/image" Target="../media/image16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0.jpeg"/><Relationship Id="rId18" Type="http://schemas.openxmlformats.org/officeDocument/2006/relationships/image" Target="../media/image205.jpeg"/><Relationship Id="rId26" Type="http://schemas.openxmlformats.org/officeDocument/2006/relationships/image" Target="../media/image213.jpeg"/><Relationship Id="rId3" Type="http://schemas.openxmlformats.org/officeDocument/2006/relationships/image" Target="../media/image190.jpeg"/><Relationship Id="rId21" Type="http://schemas.openxmlformats.org/officeDocument/2006/relationships/image" Target="../media/image208.jpeg"/><Relationship Id="rId34" Type="http://schemas.openxmlformats.org/officeDocument/2006/relationships/image" Target="../media/image221.jpeg"/><Relationship Id="rId7" Type="http://schemas.openxmlformats.org/officeDocument/2006/relationships/image" Target="../media/image194.jpeg"/><Relationship Id="rId12" Type="http://schemas.openxmlformats.org/officeDocument/2006/relationships/image" Target="../media/image199.jpeg"/><Relationship Id="rId17" Type="http://schemas.openxmlformats.org/officeDocument/2006/relationships/image" Target="../media/image204.jpeg"/><Relationship Id="rId25" Type="http://schemas.openxmlformats.org/officeDocument/2006/relationships/image" Target="../media/image212.jpeg"/><Relationship Id="rId33" Type="http://schemas.openxmlformats.org/officeDocument/2006/relationships/image" Target="../media/image220.jpe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203.jpeg"/><Relationship Id="rId20" Type="http://schemas.openxmlformats.org/officeDocument/2006/relationships/image" Target="../media/image207.jpeg"/><Relationship Id="rId29" Type="http://schemas.openxmlformats.org/officeDocument/2006/relationships/image" Target="../media/image2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jpeg"/><Relationship Id="rId11" Type="http://schemas.openxmlformats.org/officeDocument/2006/relationships/image" Target="../media/image198.jpeg"/><Relationship Id="rId24" Type="http://schemas.openxmlformats.org/officeDocument/2006/relationships/image" Target="../media/image211.jpeg"/><Relationship Id="rId32" Type="http://schemas.openxmlformats.org/officeDocument/2006/relationships/image" Target="../media/image219.jpeg"/><Relationship Id="rId5" Type="http://schemas.openxmlformats.org/officeDocument/2006/relationships/image" Target="../media/image192.jpeg"/><Relationship Id="rId15" Type="http://schemas.openxmlformats.org/officeDocument/2006/relationships/image" Target="../media/image202.jpeg"/><Relationship Id="rId23" Type="http://schemas.openxmlformats.org/officeDocument/2006/relationships/image" Target="../media/image210.jpeg"/><Relationship Id="rId28" Type="http://schemas.openxmlformats.org/officeDocument/2006/relationships/image" Target="../media/image215.jpeg"/><Relationship Id="rId10" Type="http://schemas.openxmlformats.org/officeDocument/2006/relationships/image" Target="../media/image197.jpeg"/><Relationship Id="rId19" Type="http://schemas.openxmlformats.org/officeDocument/2006/relationships/image" Target="../media/image206.jpeg"/><Relationship Id="rId31" Type="http://schemas.openxmlformats.org/officeDocument/2006/relationships/image" Target="../media/image218.jpeg"/><Relationship Id="rId4" Type="http://schemas.openxmlformats.org/officeDocument/2006/relationships/image" Target="../media/image191.jpeg"/><Relationship Id="rId9" Type="http://schemas.openxmlformats.org/officeDocument/2006/relationships/image" Target="../media/image196.jpeg"/><Relationship Id="rId14" Type="http://schemas.openxmlformats.org/officeDocument/2006/relationships/image" Target="../media/image201.jpeg"/><Relationship Id="rId22" Type="http://schemas.openxmlformats.org/officeDocument/2006/relationships/image" Target="../media/image209.jpeg"/><Relationship Id="rId27" Type="http://schemas.openxmlformats.org/officeDocument/2006/relationships/image" Target="../media/image214.jpeg"/><Relationship Id="rId30" Type="http://schemas.openxmlformats.org/officeDocument/2006/relationships/image" Target="../media/image217.jpeg"/><Relationship Id="rId8" Type="http://schemas.openxmlformats.org/officeDocument/2006/relationships/image" Target="../media/image195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.png"/><Relationship Id="rId7" Type="http://schemas.openxmlformats.org/officeDocument/2006/relationships/image" Target="../media/image225.png"/><Relationship Id="rId12" Type="http://schemas.openxmlformats.org/officeDocument/2006/relationships/image" Target="../media/image2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png"/><Relationship Id="rId11" Type="http://schemas.openxmlformats.org/officeDocument/2006/relationships/image" Target="../media/image228.png"/><Relationship Id="rId5" Type="http://schemas.openxmlformats.org/officeDocument/2006/relationships/image" Target="../media/image223.png"/><Relationship Id="rId10" Type="http://schemas.openxmlformats.org/officeDocument/2006/relationships/image" Target="../media/image227.png"/><Relationship Id="rId4" Type="http://schemas.openxmlformats.org/officeDocument/2006/relationships/image" Target="../media/image222.png"/><Relationship Id="rId9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13" Type="http://schemas.openxmlformats.org/officeDocument/2006/relationships/image" Target="../media/image242.png"/><Relationship Id="rId3" Type="http://schemas.openxmlformats.org/officeDocument/2006/relationships/image" Target="../media/image232.jpeg"/><Relationship Id="rId7" Type="http://schemas.openxmlformats.org/officeDocument/2006/relationships/image" Target="../media/image236.png"/><Relationship Id="rId12" Type="http://schemas.openxmlformats.org/officeDocument/2006/relationships/image" Target="../media/image2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jpeg"/><Relationship Id="rId11" Type="http://schemas.openxmlformats.org/officeDocument/2006/relationships/image" Target="../media/image240.png"/><Relationship Id="rId5" Type="http://schemas.openxmlformats.org/officeDocument/2006/relationships/image" Target="../media/image234.jpeg"/><Relationship Id="rId10" Type="http://schemas.openxmlformats.org/officeDocument/2006/relationships/image" Target="../media/image239.png"/><Relationship Id="rId4" Type="http://schemas.openxmlformats.org/officeDocument/2006/relationships/image" Target="../media/image233.jpeg"/><Relationship Id="rId9" Type="http://schemas.openxmlformats.org/officeDocument/2006/relationships/image" Target="../media/image23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245.png"/><Relationship Id="rId3" Type="http://schemas.openxmlformats.org/officeDocument/2006/relationships/image" Target="../media/image233.jpeg"/><Relationship Id="rId7" Type="http://schemas.openxmlformats.org/officeDocument/2006/relationships/image" Target="../media/image239.png"/><Relationship Id="rId12" Type="http://schemas.openxmlformats.org/officeDocument/2006/relationships/image" Target="../media/image244.png"/><Relationship Id="rId17" Type="http://schemas.openxmlformats.org/officeDocument/2006/relationships/image" Target="../media/image249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8.png"/><Relationship Id="rId11" Type="http://schemas.openxmlformats.org/officeDocument/2006/relationships/image" Target="../media/image243.png"/><Relationship Id="rId5" Type="http://schemas.openxmlformats.org/officeDocument/2006/relationships/image" Target="../media/image237.png"/><Relationship Id="rId15" Type="http://schemas.openxmlformats.org/officeDocument/2006/relationships/image" Target="../media/image247.png"/><Relationship Id="rId10" Type="http://schemas.openxmlformats.org/officeDocument/2006/relationships/image" Target="../media/image242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Relationship Id="rId14" Type="http://schemas.openxmlformats.org/officeDocument/2006/relationships/image" Target="../media/image24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29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27.png"/><Relationship Id="rId5" Type="http://schemas.openxmlformats.org/officeDocument/2006/relationships/image" Target="../media/image33.png"/><Relationship Id="rId10" Type="http://schemas.openxmlformats.org/officeDocument/2006/relationships/image" Target="../media/image26.png"/><Relationship Id="rId4" Type="http://schemas.openxmlformats.org/officeDocument/2006/relationships/image" Target="../media/image32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29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27.png"/><Relationship Id="rId5" Type="http://schemas.openxmlformats.org/officeDocument/2006/relationships/image" Target="../media/image33.png"/><Relationship Id="rId10" Type="http://schemas.openxmlformats.org/officeDocument/2006/relationships/image" Target="../media/image26.png"/><Relationship Id="rId4" Type="http://schemas.openxmlformats.org/officeDocument/2006/relationships/image" Target="../media/image32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180975" y="1565275"/>
            <a:ext cx="8724900" cy="130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4000">
                <a:latin typeface="Ubuntu" charset="0"/>
              </a:rPr>
              <a:t>Discovering the Spatial Extent of Relative Attributes</a:t>
            </a:r>
          </a:p>
        </p:txBody>
      </p:sp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941388" y="3159125"/>
            <a:ext cx="70786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3200">
                <a:solidFill>
                  <a:schemeClr val="bg2"/>
                </a:solidFill>
                <a:latin typeface="Ubuntu" charset="0"/>
              </a:rPr>
              <a:t>Fanyi Xiao and Yong Jae Lee</a:t>
            </a:r>
          </a:p>
        </p:txBody>
      </p:sp>
      <p:pic>
        <p:nvPicPr>
          <p:cNvPr id="3076" name="Picture 4" descr="expanded_logo_bl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225" y="4318000"/>
            <a:ext cx="3200400" cy="906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4"/>
          <p:cNvSpPr txBox="1">
            <a:spLocks noChangeArrowheads="1"/>
          </p:cNvSpPr>
          <p:nvPr/>
        </p:nvSpPr>
        <p:spPr bwMode="auto">
          <a:xfrm>
            <a:off x="28575" y="5794375"/>
            <a:ext cx="9093200" cy="57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3200">
                <a:latin typeface="Ubuntu" charset="0"/>
                <a:cs typeface="Arial" panose="020B0604020202020204" pitchFamily="34" charset="0"/>
              </a:rPr>
              <a:t>Easily judged by focusing on the "right" region</a:t>
            </a:r>
            <a:endParaRPr lang="en-US" altLang="en-US" sz="1800">
              <a:cs typeface="Arial" panose="020B0604020202020204" pitchFamily="34" charset="0"/>
            </a:endParaRPr>
          </a:p>
        </p:txBody>
      </p:sp>
      <p:pic>
        <p:nvPicPr>
          <p:cNvPr id="14339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038" y="1816100"/>
            <a:ext cx="2519362" cy="251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14340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363" y="1816100"/>
            <a:ext cx="2519362" cy="251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sp>
        <p:nvSpPr>
          <p:cNvPr id="14342" name="Rectangle 8"/>
          <p:cNvSpPr>
            <a:spLocks noChangeArrowheads="1"/>
          </p:cNvSpPr>
          <p:nvPr/>
        </p:nvSpPr>
        <p:spPr bwMode="auto">
          <a:xfrm>
            <a:off x="2967038" y="3022600"/>
            <a:ext cx="515937" cy="511175"/>
          </a:xfrm>
          <a:prstGeom prst="rect">
            <a:avLst/>
          </a:prstGeom>
          <a:noFill/>
          <a:ln w="63500" cmpd="sng">
            <a:solidFill>
              <a:srgbClr val="3366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cs typeface="Arial" panose="020B0604020202020204" pitchFamily="34" charset="0"/>
            </a:endParaRPr>
          </a:p>
        </p:txBody>
      </p:sp>
      <p:grpSp>
        <p:nvGrpSpPr>
          <p:cNvPr id="14343" name="Group 7"/>
          <p:cNvGrpSpPr>
            <a:grpSpLocks/>
          </p:cNvGrpSpPr>
          <p:nvPr/>
        </p:nvGrpSpPr>
        <p:grpSpPr bwMode="auto">
          <a:xfrm>
            <a:off x="155575" y="2322513"/>
            <a:ext cx="3076575" cy="3143250"/>
            <a:chOff x="0" y="0"/>
            <a:chExt cx="4845" cy="4950"/>
          </a:xfrm>
        </p:grpSpPr>
        <p:sp>
          <p:nvSpPr>
            <p:cNvPr id="14344" name="Line 5"/>
            <p:cNvSpPr>
              <a:spLocks noChangeShapeType="1"/>
            </p:cNvSpPr>
            <p:nvPr/>
          </p:nvSpPr>
          <p:spPr bwMode="auto">
            <a:xfrm flipH="1" flipV="1">
              <a:off x="2328" y="0"/>
              <a:ext cx="2517" cy="1090"/>
            </a:xfrm>
            <a:prstGeom prst="line">
              <a:avLst/>
            </a:prstGeom>
            <a:noFill/>
            <a:ln w="63500" cmpd="sng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4345" name="Line 6"/>
            <p:cNvSpPr>
              <a:spLocks noChangeShapeType="1"/>
            </p:cNvSpPr>
            <p:nvPr/>
          </p:nvSpPr>
          <p:spPr bwMode="auto">
            <a:xfrm flipH="1">
              <a:off x="2328" y="1900"/>
              <a:ext cx="2517" cy="3050"/>
            </a:xfrm>
            <a:prstGeom prst="line">
              <a:avLst/>
            </a:prstGeom>
            <a:noFill/>
            <a:ln w="63500" cmpd="sng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grpSp>
          <p:nvGrpSpPr>
            <p:cNvPr id="14346" name="Group 10"/>
            <p:cNvGrpSpPr>
              <a:grpSpLocks/>
            </p:cNvGrpSpPr>
            <p:nvPr/>
          </p:nvGrpSpPr>
          <p:grpSpPr bwMode="auto">
            <a:xfrm>
              <a:off x="0" y="1"/>
              <a:ext cx="2328" cy="4948"/>
              <a:chOff x="0" y="0"/>
              <a:chExt cx="2768" cy="5878"/>
            </a:xfrm>
          </p:grpSpPr>
          <p:sp>
            <p:nvSpPr>
              <p:cNvPr id="14347" name="Rectangle 9"/>
              <p:cNvSpPr>
                <a:spLocks noChangeArrowheads="1"/>
              </p:cNvSpPr>
              <p:nvPr/>
            </p:nvSpPr>
            <p:spPr bwMode="auto">
              <a:xfrm>
                <a:off x="0" y="-1"/>
                <a:ext cx="2767" cy="5880"/>
              </a:xfrm>
              <a:prstGeom prst="rect">
                <a:avLst/>
              </a:prstGeom>
              <a:solidFill>
                <a:srgbClr val="3366FF"/>
              </a:solidFill>
              <a:ln w="635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14348" name="Picture 12" descr="Picture1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7" y="3209"/>
                <a:ext cx="2494" cy="24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14349" name="Picture 7"/>
              <p:cNvPicPr>
                <a:picLocks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658" t="49104" r="40091" b="32478"/>
              <a:stretch>
                <a:fillRect/>
              </a:stretch>
            </p:blipFill>
            <p:spPr bwMode="auto">
              <a:xfrm>
                <a:off x="137" y="204"/>
                <a:ext cx="2494" cy="25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14350" name="Rectangle 10"/>
          <p:cNvSpPr>
            <a:spLocks noChangeArrowheads="1"/>
          </p:cNvSpPr>
          <p:nvPr/>
        </p:nvSpPr>
        <p:spPr bwMode="auto">
          <a:xfrm>
            <a:off x="5640388" y="3027363"/>
            <a:ext cx="509587" cy="506412"/>
          </a:xfrm>
          <a:prstGeom prst="rect">
            <a:avLst/>
          </a:prstGeom>
          <a:noFill/>
          <a:ln w="63500" cmpd="sng">
            <a:solidFill>
              <a:srgbClr val="3366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cs typeface="Arial" panose="020B0604020202020204" pitchFamily="34" charset="0"/>
            </a:endParaRPr>
          </a:p>
        </p:txBody>
      </p:sp>
      <p:grpSp>
        <p:nvGrpSpPr>
          <p:cNvPr id="14351" name="Group 15"/>
          <p:cNvGrpSpPr>
            <a:grpSpLocks/>
          </p:cNvGrpSpPr>
          <p:nvPr/>
        </p:nvGrpSpPr>
        <p:grpSpPr bwMode="auto">
          <a:xfrm>
            <a:off x="6148388" y="2324100"/>
            <a:ext cx="2830512" cy="3141663"/>
            <a:chOff x="0" y="0"/>
            <a:chExt cx="4458" cy="4948"/>
          </a:xfrm>
        </p:grpSpPr>
        <p:sp>
          <p:nvSpPr>
            <p:cNvPr id="14352" name="Line 13"/>
            <p:cNvSpPr>
              <a:spLocks noChangeShapeType="1"/>
            </p:cNvSpPr>
            <p:nvPr/>
          </p:nvSpPr>
          <p:spPr bwMode="auto">
            <a:xfrm flipH="1">
              <a:off x="0" y="0"/>
              <a:ext cx="2128" cy="1093"/>
            </a:xfrm>
            <a:prstGeom prst="line">
              <a:avLst/>
            </a:prstGeom>
            <a:noFill/>
            <a:ln w="63500" cmpd="sng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4353" name="Line 14"/>
            <p:cNvSpPr>
              <a:spLocks noChangeShapeType="1"/>
            </p:cNvSpPr>
            <p:nvPr/>
          </p:nvSpPr>
          <p:spPr bwMode="auto">
            <a:xfrm flipH="1" flipV="1">
              <a:off x="0" y="1895"/>
              <a:ext cx="2128" cy="3053"/>
            </a:xfrm>
            <a:prstGeom prst="line">
              <a:avLst/>
            </a:prstGeom>
            <a:noFill/>
            <a:ln w="63500" cmpd="sng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grpSp>
          <p:nvGrpSpPr>
            <p:cNvPr id="14354" name="Group 18"/>
            <p:cNvGrpSpPr>
              <a:grpSpLocks noChangeAspect="1"/>
            </p:cNvGrpSpPr>
            <p:nvPr/>
          </p:nvGrpSpPr>
          <p:grpSpPr bwMode="auto">
            <a:xfrm>
              <a:off x="2128" y="0"/>
              <a:ext cx="2330" cy="4949"/>
              <a:chOff x="0" y="0"/>
              <a:chExt cx="2768" cy="5878"/>
            </a:xfrm>
          </p:grpSpPr>
          <p:sp>
            <p:nvSpPr>
              <p:cNvPr id="14355" name="Rectangle 9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2768" cy="5877"/>
              </a:xfrm>
              <a:prstGeom prst="rect">
                <a:avLst/>
              </a:prstGeom>
              <a:solidFill>
                <a:srgbClr val="3366FF"/>
              </a:solidFill>
              <a:ln w="635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14356" name="Picture 11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375" t="49768" r="42603" b="32811"/>
              <a:stretch>
                <a:fillRect/>
              </a:stretch>
            </p:blipFill>
            <p:spPr bwMode="auto">
              <a:xfrm>
                <a:off x="136" y="205"/>
                <a:ext cx="2495" cy="25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14357" name="Picture 21" descr="Picture2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6" y="3207"/>
                <a:ext cx="2495" cy="24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14358" name="Text Box 3"/>
          <p:cNvSpPr txBox="1">
            <a:spLocks noChangeArrowheads="1"/>
          </p:cNvSpPr>
          <p:nvPr/>
        </p:nvSpPr>
        <p:spPr bwMode="auto">
          <a:xfrm>
            <a:off x="1943100" y="4727575"/>
            <a:ext cx="526415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3200" i="1">
                <a:latin typeface="Ubuntu" charset="0"/>
                <a:cs typeface="Arial" panose="020B0604020202020204" pitchFamily="34" charset="0"/>
              </a:rPr>
              <a:t>Who is "smiling" more?</a:t>
            </a:r>
          </a:p>
        </p:txBody>
      </p:sp>
      <p:sp>
        <p:nvSpPr>
          <p:cNvPr id="23" name="Text Box 15"/>
          <p:cNvSpPr txBox="1">
            <a:spLocks noChangeArrowheads="1"/>
          </p:cNvSpPr>
          <p:nvPr/>
        </p:nvSpPr>
        <p:spPr bwMode="auto">
          <a:xfrm>
            <a:off x="31750" y="245863"/>
            <a:ext cx="908685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4000" dirty="0" smtClean="0">
                <a:latin typeface="Ubuntu" charset="0"/>
                <a:cs typeface="Arial" panose="020B0604020202020204" pitchFamily="34" charset="0"/>
              </a:rPr>
              <a:t>Localization can be difficult for </a:t>
            </a:r>
          </a:p>
          <a:p>
            <a:pPr algn="ctr" eaLnBrk="1" hangingPunct="1"/>
            <a:r>
              <a:rPr lang="en-US" altLang="en-US" sz="4000" dirty="0" smtClean="0">
                <a:latin typeface="Ubuntu" charset="0"/>
                <a:cs typeface="Arial" panose="020B0604020202020204" pitchFamily="34" charset="0"/>
              </a:rPr>
              <a:t>relative attributes</a:t>
            </a:r>
            <a:endParaRPr lang="en-US" altLang="en-US" sz="1800" dirty="0"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225" y="2832100"/>
            <a:ext cx="1438275" cy="1438275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grpSp>
        <p:nvGrpSpPr>
          <p:cNvPr id="15363" name="Group 3"/>
          <p:cNvGrpSpPr>
            <a:grpSpLocks/>
          </p:cNvGrpSpPr>
          <p:nvPr/>
        </p:nvGrpSpPr>
        <p:grpSpPr bwMode="auto">
          <a:xfrm>
            <a:off x="36513" y="1730375"/>
            <a:ext cx="9136062" cy="855663"/>
            <a:chOff x="0" y="0"/>
            <a:chExt cx="14387" cy="1347"/>
          </a:xfrm>
        </p:grpSpPr>
        <p:sp>
          <p:nvSpPr>
            <p:cNvPr id="15364" name="Arrow 263"/>
            <p:cNvSpPr>
              <a:spLocks noChangeShapeType="1"/>
            </p:cNvSpPr>
            <p:nvPr/>
          </p:nvSpPr>
          <p:spPr bwMode="auto">
            <a:xfrm>
              <a:off x="95" y="670"/>
              <a:ext cx="14092" cy="2"/>
            </a:xfrm>
            <a:prstGeom prst="line">
              <a:avLst/>
            </a:prstGeom>
            <a:noFill/>
            <a:ln w="44450" cmpd="sng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65" name="Text Box 5"/>
            <p:cNvSpPr txBox="1">
              <a:spLocks noChangeArrowheads="1"/>
            </p:cNvSpPr>
            <p:nvPr/>
          </p:nvSpPr>
          <p:spPr bwMode="auto">
            <a:xfrm>
              <a:off x="0" y="0"/>
              <a:ext cx="6505" cy="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>
                  <a:latin typeface="Ubuntu" charset="0"/>
                  <a:cs typeface="Arial" panose="020B0604020202020204" pitchFamily="34" charset="0"/>
                </a:rPr>
                <a:t>Attribute Strength</a:t>
              </a:r>
            </a:p>
          </p:txBody>
        </p:sp>
        <p:sp>
          <p:nvSpPr>
            <p:cNvPr id="15366" name="Text Box 6"/>
            <p:cNvSpPr txBox="1">
              <a:spLocks noChangeArrowheads="1"/>
            </p:cNvSpPr>
            <p:nvPr/>
          </p:nvSpPr>
          <p:spPr bwMode="auto">
            <a:xfrm>
              <a:off x="0" y="772"/>
              <a:ext cx="3717" cy="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>
                  <a:latin typeface="Ubuntu" charset="0"/>
                  <a:cs typeface="Arial" panose="020B0604020202020204" pitchFamily="34" charset="0"/>
                </a:rPr>
                <a:t>Strong</a:t>
              </a:r>
            </a:p>
          </p:txBody>
        </p:sp>
        <p:sp>
          <p:nvSpPr>
            <p:cNvPr id="15367" name="Text Box 7"/>
            <p:cNvSpPr txBox="1">
              <a:spLocks noChangeArrowheads="1"/>
            </p:cNvSpPr>
            <p:nvPr/>
          </p:nvSpPr>
          <p:spPr bwMode="auto">
            <a:xfrm>
              <a:off x="12987" y="772"/>
              <a:ext cx="1400" cy="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>
                  <a:latin typeface="Ubuntu" charset="0"/>
                  <a:cs typeface="Arial" panose="020B0604020202020204" pitchFamily="34" charset="0"/>
                </a:rPr>
                <a:t>Weak</a:t>
              </a:r>
            </a:p>
          </p:txBody>
        </p:sp>
      </p:grpSp>
      <p:pic>
        <p:nvPicPr>
          <p:cNvPr id="15368" name="Picture 8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2832100"/>
            <a:ext cx="1439862" cy="1438275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grpSp>
        <p:nvGrpSpPr>
          <p:cNvPr id="15369" name="Group 9"/>
          <p:cNvGrpSpPr>
            <a:grpSpLocks/>
          </p:cNvGrpSpPr>
          <p:nvPr/>
        </p:nvGrpSpPr>
        <p:grpSpPr bwMode="auto">
          <a:xfrm>
            <a:off x="96838" y="4616450"/>
            <a:ext cx="1582737" cy="1584325"/>
            <a:chOff x="0" y="0"/>
            <a:chExt cx="2492" cy="2516"/>
          </a:xfrm>
        </p:grpSpPr>
        <p:pic>
          <p:nvPicPr>
            <p:cNvPr id="15370" name="Picture 10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58" t="49104" r="40091" b="32478"/>
            <a:stretch>
              <a:fillRect/>
            </a:stretch>
          </p:blipFill>
          <p:spPr bwMode="auto">
            <a:xfrm>
              <a:off x="0" y="0"/>
              <a:ext cx="2492" cy="25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5371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2492" cy="2516"/>
            </a:xfrm>
            <a:prstGeom prst="rect">
              <a:avLst/>
            </a:prstGeom>
            <a:noFill/>
            <a:ln w="63500" cmpd="sng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</p:grpSp>
      <p:sp>
        <p:nvSpPr>
          <p:cNvPr id="15372" name="Rectangle 12"/>
          <p:cNvSpPr>
            <a:spLocks noChangeArrowheads="1"/>
          </p:cNvSpPr>
          <p:nvPr/>
        </p:nvSpPr>
        <p:spPr bwMode="auto">
          <a:xfrm>
            <a:off x="679450" y="3509963"/>
            <a:ext cx="285750" cy="290512"/>
          </a:xfrm>
          <a:prstGeom prst="rect">
            <a:avLst/>
          </a:prstGeom>
          <a:noFill/>
          <a:ln w="63500" cmpd="sng">
            <a:solidFill>
              <a:srgbClr val="3366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cs typeface="Arial" panose="020B0604020202020204" pitchFamily="34" charset="0"/>
            </a:endParaRPr>
          </a:p>
        </p:txBody>
      </p:sp>
      <p:grpSp>
        <p:nvGrpSpPr>
          <p:cNvPr id="15373" name="Group 13"/>
          <p:cNvGrpSpPr>
            <a:grpSpLocks/>
          </p:cNvGrpSpPr>
          <p:nvPr/>
        </p:nvGrpSpPr>
        <p:grpSpPr bwMode="auto">
          <a:xfrm>
            <a:off x="1606550" y="2832100"/>
            <a:ext cx="1439863" cy="1438275"/>
            <a:chOff x="0" y="0"/>
            <a:chExt cx="2268" cy="2264"/>
          </a:xfrm>
        </p:grpSpPr>
        <p:pic>
          <p:nvPicPr>
            <p:cNvPr id="15374" name="Picture 14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268" cy="2264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5375" name="Rectangle 15"/>
            <p:cNvSpPr>
              <a:spLocks noChangeArrowheads="1"/>
            </p:cNvSpPr>
            <p:nvPr/>
          </p:nvSpPr>
          <p:spPr bwMode="auto">
            <a:xfrm>
              <a:off x="983" y="1117"/>
              <a:ext cx="450" cy="457"/>
            </a:xfrm>
            <a:prstGeom prst="rect">
              <a:avLst/>
            </a:prstGeom>
            <a:noFill/>
            <a:ln w="63500" cmpd="sng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</p:grpSp>
      <p:grpSp>
        <p:nvGrpSpPr>
          <p:cNvPr id="15376" name="Group 16"/>
          <p:cNvGrpSpPr>
            <a:grpSpLocks/>
          </p:cNvGrpSpPr>
          <p:nvPr/>
        </p:nvGrpSpPr>
        <p:grpSpPr bwMode="auto">
          <a:xfrm>
            <a:off x="1851025" y="4616450"/>
            <a:ext cx="1581150" cy="1584325"/>
            <a:chOff x="0" y="0"/>
            <a:chExt cx="2492" cy="2426"/>
          </a:xfrm>
        </p:grpSpPr>
        <p:pic>
          <p:nvPicPr>
            <p:cNvPr id="15377" name="Picture 17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502" t="51877" r="38097" b="30728"/>
            <a:stretch>
              <a:fillRect/>
            </a:stretch>
          </p:blipFill>
          <p:spPr bwMode="auto">
            <a:xfrm>
              <a:off x="0" y="0"/>
              <a:ext cx="2492" cy="24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5378" name="Rectangle 18"/>
            <p:cNvSpPr>
              <a:spLocks noChangeArrowheads="1"/>
            </p:cNvSpPr>
            <p:nvPr/>
          </p:nvSpPr>
          <p:spPr bwMode="auto">
            <a:xfrm>
              <a:off x="0" y="0"/>
              <a:ext cx="2492" cy="2426"/>
            </a:xfrm>
            <a:prstGeom prst="rect">
              <a:avLst/>
            </a:prstGeom>
            <a:noFill/>
            <a:ln w="63500" cmpd="sng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</p:grpSp>
      <p:grpSp>
        <p:nvGrpSpPr>
          <p:cNvPr id="15379" name="Group 19"/>
          <p:cNvGrpSpPr>
            <a:grpSpLocks/>
          </p:cNvGrpSpPr>
          <p:nvPr/>
        </p:nvGrpSpPr>
        <p:grpSpPr bwMode="auto">
          <a:xfrm>
            <a:off x="6132513" y="2832100"/>
            <a:ext cx="1439862" cy="1438275"/>
            <a:chOff x="0" y="0"/>
            <a:chExt cx="2266" cy="2264"/>
          </a:xfrm>
        </p:grpSpPr>
        <p:pic>
          <p:nvPicPr>
            <p:cNvPr id="15380" name="Picture 20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266" cy="2264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5381" name="Rectangle 21"/>
            <p:cNvSpPr>
              <a:spLocks noChangeArrowheads="1"/>
            </p:cNvSpPr>
            <p:nvPr/>
          </p:nvSpPr>
          <p:spPr bwMode="auto">
            <a:xfrm>
              <a:off x="927" y="1112"/>
              <a:ext cx="450" cy="457"/>
            </a:xfrm>
            <a:prstGeom prst="rect">
              <a:avLst/>
            </a:prstGeom>
            <a:noFill/>
            <a:ln w="63500" cmpd="sng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</p:grpSp>
      <p:sp>
        <p:nvSpPr>
          <p:cNvPr id="15382" name="Rectangle 22"/>
          <p:cNvSpPr>
            <a:spLocks noChangeArrowheads="1"/>
          </p:cNvSpPr>
          <p:nvPr/>
        </p:nvSpPr>
        <p:spPr bwMode="auto">
          <a:xfrm>
            <a:off x="8178800" y="3538538"/>
            <a:ext cx="285750" cy="290512"/>
          </a:xfrm>
          <a:prstGeom prst="rect">
            <a:avLst/>
          </a:prstGeom>
          <a:noFill/>
          <a:ln w="63500" cmpd="sng">
            <a:solidFill>
              <a:srgbClr val="3366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cs typeface="Arial" panose="020B0604020202020204" pitchFamily="34" charset="0"/>
            </a:endParaRPr>
          </a:p>
        </p:txBody>
      </p:sp>
      <p:grpSp>
        <p:nvGrpSpPr>
          <p:cNvPr id="15383" name="Group 23"/>
          <p:cNvGrpSpPr>
            <a:grpSpLocks/>
          </p:cNvGrpSpPr>
          <p:nvPr/>
        </p:nvGrpSpPr>
        <p:grpSpPr bwMode="auto">
          <a:xfrm>
            <a:off x="5746750" y="4616450"/>
            <a:ext cx="1581150" cy="1584325"/>
            <a:chOff x="0" y="0"/>
            <a:chExt cx="2492" cy="2494"/>
          </a:xfrm>
        </p:grpSpPr>
        <p:pic>
          <p:nvPicPr>
            <p:cNvPr id="15384" name="Picture 24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85" t="52141" r="41023" b="30022"/>
            <a:stretch>
              <a:fillRect/>
            </a:stretch>
          </p:blipFill>
          <p:spPr bwMode="auto">
            <a:xfrm>
              <a:off x="0" y="0"/>
              <a:ext cx="2492" cy="24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5385" name="Rectangle 25"/>
            <p:cNvSpPr>
              <a:spLocks noChangeArrowheads="1"/>
            </p:cNvSpPr>
            <p:nvPr/>
          </p:nvSpPr>
          <p:spPr bwMode="auto">
            <a:xfrm>
              <a:off x="0" y="0"/>
              <a:ext cx="2492" cy="2494"/>
            </a:xfrm>
            <a:prstGeom prst="rect">
              <a:avLst/>
            </a:prstGeom>
            <a:noFill/>
            <a:ln w="63500" cmpd="sng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</p:grpSp>
      <p:grpSp>
        <p:nvGrpSpPr>
          <p:cNvPr id="15386" name="Group 26"/>
          <p:cNvGrpSpPr>
            <a:grpSpLocks/>
          </p:cNvGrpSpPr>
          <p:nvPr/>
        </p:nvGrpSpPr>
        <p:grpSpPr bwMode="auto">
          <a:xfrm>
            <a:off x="7497763" y="4616450"/>
            <a:ext cx="1582737" cy="1584325"/>
            <a:chOff x="0" y="0"/>
            <a:chExt cx="2492" cy="2494"/>
          </a:xfrm>
        </p:grpSpPr>
        <p:pic>
          <p:nvPicPr>
            <p:cNvPr id="15387" name="Picture 27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37" t="49934" r="42384" b="33554"/>
            <a:stretch>
              <a:fillRect/>
            </a:stretch>
          </p:blipFill>
          <p:spPr bwMode="auto">
            <a:xfrm>
              <a:off x="0" y="0"/>
              <a:ext cx="2492" cy="24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5388" name="Rectangle 28"/>
            <p:cNvSpPr>
              <a:spLocks noChangeArrowheads="1"/>
            </p:cNvSpPr>
            <p:nvPr/>
          </p:nvSpPr>
          <p:spPr bwMode="auto">
            <a:xfrm>
              <a:off x="0" y="0"/>
              <a:ext cx="2492" cy="2494"/>
            </a:xfrm>
            <a:prstGeom prst="rect">
              <a:avLst/>
            </a:prstGeom>
            <a:noFill/>
            <a:ln w="63500" cmpd="sng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</p:grpSp>
      <p:grpSp>
        <p:nvGrpSpPr>
          <p:cNvPr id="15389" name="Group 29"/>
          <p:cNvGrpSpPr>
            <a:grpSpLocks/>
          </p:cNvGrpSpPr>
          <p:nvPr/>
        </p:nvGrpSpPr>
        <p:grpSpPr bwMode="auto">
          <a:xfrm>
            <a:off x="3114675" y="2832100"/>
            <a:ext cx="1441450" cy="1438275"/>
            <a:chOff x="0" y="0"/>
            <a:chExt cx="2268" cy="2264"/>
          </a:xfrm>
        </p:grpSpPr>
        <p:pic>
          <p:nvPicPr>
            <p:cNvPr id="15390" name="Picture 30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268" cy="2264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5391" name="Rectangle 31"/>
            <p:cNvSpPr>
              <a:spLocks noChangeArrowheads="1"/>
            </p:cNvSpPr>
            <p:nvPr/>
          </p:nvSpPr>
          <p:spPr bwMode="auto">
            <a:xfrm>
              <a:off x="869" y="1125"/>
              <a:ext cx="450" cy="457"/>
            </a:xfrm>
            <a:prstGeom prst="rect">
              <a:avLst/>
            </a:prstGeom>
            <a:noFill/>
            <a:ln w="63500" cmpd="sng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</p:grpSp>
      <p:grpSp>
        <p:nvGrpSpPr>
          <p:cNvPr id="15392" name="Group 32"/>
          <p:cNvGrpSpPr>
            <a:grpSpLocks/>
          </p:cNvGrpSpPr>
          <p:nvPr/>
        </p:nvGrpSpPr>
        <p:grpSpPr bwMode="auto">
          <a:xfrm>
            <a:off x="4624388" y="2832100"/>
            <a:ext cx="1439862" cy="1438275"/>
            <a:chOff x="0" y="0"/>
            <a:chExt cx="2266" cy="2264"/>
          </a:xfrm>
        </p:grpSpPr>
        <p:pic>
          <p:nvPicPr>
            <p:cNvPr id="15393" name="Picture 33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266" cy="2264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5394" name="Rectangle 34"/>
            <p:cNvSpPr>
              <a:spLocks noChangeArrowheads="1"/>
            </p:cNvSpPr>
            <p:nvPr/>
          </p:nvSpPr>
          <p:spPr bwMode="auto">
            <a:xfrm>
              <a:off x="899" y="1125"/>
              <a:ext cx="450" cy="457"/>
            </a:xfrm>
            <a:prstGeom prst="rect">
              <a:avLst/>
            </a:prstGeom>
            <a:noFill/>
            <a:ln w="63500" cmpd="sng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</p:grpSp>
      <p:sp>
        <p:nvSpPr>
          <p:cNvPr id="15395" name="Line 35"/>
          <p:cNvSpPr>
            <a:spLocks noChangeShapeType="1"/>
          </p:cNvSpPr>
          <p:nvPr/>
        </p:nvSpPr>
        <p:spPr bwMode="auto">
          <a:xfrm flipH="1">
            <a:off x="96838" y="3698875"/>
            <a:ext cx="582612" cy="919163"/>
          </a:xfrm>
          <a:prstGeom prst="line">
            <a:avLst/>
          </a:prstGeom>
          <a:noFill/>
          <a:ln w="63500" cmpd="sng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5396" name="Line 36"/>
          <p:cNvSpPr>
            <a:spLocks noChangeShapeType="1"/>
          </p:cNvSpPr>
          <p:nvPr/>
        </p:nvSpPr>
        <p:spPr bwMode="auto">
          <a:xfrm>
            <a:off x="965200" y="3698875"/>
            <a:ext cx="714375" cy="917575"/>
          </a:xfrm>
          <a:prstGeom prst="line">
            <a:avLst/>
          </a:prstGeom>
          <a:noFill/>
          <a:ln w="63500" cmpd="sng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5397" name="Line 37"/>
          <p:cNvSpPr>
            <a:spLocks noChangeShapeType="1"/>
          </p:cNvSpPr>
          <p:nvPr/>
        </p:nvSpPr>
        <p:spPr bwMode="auto">
          <a:xfrm flipH="1">
            <a:off x="1851025" y="3660775"/>
            <a:ext cx="390525" cy="957263"/>
          </a:xfrm>
          <a:prstGeom prst="line">
            <a:avLst/>
          </a:prstGeom>
          <a:noFill/>
          <a:ln w="63500" cmpd="sng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5398" name="Line 38"/>
          <p:cNvSpPr>
            <a:spLocks noChangeShapeType="1"/>
          </p:cNvSpPr>
          <p:nvPr/>
        </p:nvSpPr>
        <p:spPr bwMode="auto">
          <a:xfrm>
            <a:off x="2527300" y="3660775"/>
            <a:ext cx="904875" cy="958850"/>
          </a:xfrm>
          <a:prstGeom prst="line">
            <a:avLst/>
          </a:prstGeom>
          <a:noFill/>
          <a:ln w="63500" cmpd="sng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5399" name="Line 39"/>
          <p:cNvSpPr>
            <a:spLocks noChangeShapeType="1"/>
          </p:cNvSpPr>
          <p:nvPr/>
        </p:nvSpPr>
        <p:spPr bwMode="auto">
          <a:xfrm flipH="1">
            <a:off x="5745163" y="3698875"/>
            <a:ext cx="976312" cy="920750"/>
          </a:xfrm>
          <a:prstGeom prst="line">
            <a:avLst/>
          </a:prstGeom>
          <a:noFill/>
          <a:ln w="63500" cmpd="sng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5400" name="Line 40"/>
          <p:cNvSpPr>
            <a:spLocks noChangeShapeType="1"/>
          </p:cNvSpPr>
          <p:nvPr/>
        </p:nvSpPr>
        <p:spPr bwMode="auto">
          <a:xfrm>
            <a:off x="7005638" y="3695700"/>
            <a:ext cx="322262" cy="920750"/>
          </a:xfrm>
          <a:prstGeom prst="line">
            <a:avLst/>
          </a:prstGeom>
          <a:noFill/>
          <a:ln w="63500" cmpd="sng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5401" name="Line 41"/>
          <p:cNvSpPr>
            <a:spLocks noChangeShapeType="1"/>
          </p:cNvSpPr>
          <p:nvPr/>
        </p:nvSpPr>
        <p:spPr bwMode="auto">
          <a:xfrm flipH="1">
            <a:off x="7497763" y="3660775"/>
            <a:ext cx="681037" cy="955675"/>
          </a:xfrm>
          <a:prstGeom prst="line">
            <a:avLst/>
          </a:prstGeom>
          <a:noFill/>
          <a:ln w="63500" cmpd="sng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5402" name="Line 42"/>
          <p:cNvSpPr>
            <a:spLocks noChangeShapeType="1"/>
          </p:cNvSpPr>
          <p:nvPr/>
        </p:nvSpPr>
        <p:spPr bwMode="auto">
          <a:xfrm>
            <a:off x="8464550" y="3662363"/>
            <a:ext cx="615950" cy="957262"/>
          </a:xfrm>
          <a:prstGeom prst="line">
            <a:avLst/>
          </a:prstGeom>
          <a:noFill/>
          <a:ln w="63500" cmpd="sng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5403" name="Text Box 43"/>
          <p:cNvSpPr txBox="1">
            <a:spLocks noChangeArrowheads="1"/>
          </p:cNvSpPr>
          <p:nvPr/>
        </p:nvSpPr>
        <p:spPr bwMode="auto">
          <a:xfrm>
            <a:off x="3922713" y="5057775"/>
            <a:ext cx="13335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4000">
                <a:latin typeface="Ubuntu" charset="0"/>
              </a:rPr>
              <a:t>......</a:t>
            </a:r>
          </a:p>
        </p:txBody>
      </p:sp>
      <p:sp>
        <p:nvSpPr>
          <p:cNvPr id="15404" name="Text Box 44"/>
          <p:cNvSpPr txBox="1">
            <a:spLocks noChangeArrowheads="1"/>
          </p:cNvSpPr>
          <p:nvPr/>
        </p:nvSpPr>
        <p:spPr bwMode="auto">
          <a:xfrm>
            <a:off x="31750" y="471488"/>
            <a:ext cx="9086850" cy="70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4000">
                <a:latin typeface="Ubuntu" charset="0"/>
                <a:cs typeface="Arial" panose="020B0604020202020204" pitchFamily="34" charset="0"/>
              </a:rPr>
              <a:t>Key idea: discover </a:t>
            </a:r>
            <a:r>
              <a:rPr lang="en-US" altLang="en-US" sz="4000" i="1">
                <a:latin typeface="Ubuntu" charset="0"/>
                <a:cs typeface="Arial" panose="020B0604020202020204" pitchFamily="34" charset="0"/>
              </a:rPr>
              <a:t>visual chains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5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5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5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5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5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5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95" grpId="0" animBg="1"/>
      <p:bldP spid="15396" grpId="0" animBg="1"/>
      <p:bldP spid="15397" grpId="0" animBg="1"/>
      <p:bldP spid="15398" grpId="0" animBg="1"/>
      <p:bldP spid="15399" grpId="0" animBg="1"/>
      <p:bldP spid="15400" grpId="0" animBg="1"/>
      <p:bldP spid="15401" grpId="0" animBg="1"/>
      <p:bldP spid="15402" grpId="0" animBg="1"/>
      <p:bldP spid="15403" grpId="0" bldLvl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ChangeAspect="1" noChangeArrowheads="1"/>
          </p:cNvSpPr>
          <p:nvPr/>
        </p:nvSpPr>
        <p:spPr bwMode="auto">
          <a:xfrm>
            <a:off x="1431925" y="1171575"/>
            <a:ext cx="6284913" cy="115252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16387" name="Rectangle 21"/>
          <p:cNvSpPr>
            <a:spLocks noChangeAspect="1" noChangeArrowheads="1"/>
          </p:cNvSpPr>
          <p:nvPr/>
        </p:nvSpPr>
        <p:spPr bwMode="auto">
          <a:xfrm>
            <a:off x="1431925" y="2503488"/>
            <a:ext cx="6284913" cy="1150937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16388" name="Rectangle 38"/>
          <p:cNvSpPr>
            <a:spLocks noChangeAspect="1" noChangeArrowheads="1"/>
          </p:cNvSpPr>
          <p:nvPr/>
        </p:nvSpPr>
        <p:spPr bwMode="auto">
          <a:xfrm>
            <a:off x="1431925" y="3833813"/>
            <a:ext cx="6284913" cy="115252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16389" name="Rectangle 2"/>
          <p:cNvSpPr>
            <a:spLocks noChangeArrowheads="1"/>
          </p:cNvSpPr>
          <p:nvPr/>
        </p:nvSpPr>
        <p:spPr bwMode="auto">
          <a:xfrm>
            <a:off x="1498600" y="1131888"/>
            <a:ext cx="1276350" cy="3894137"/>
          </a:xfrm>
          <a:prstGeom prst="rect">
            <a:avLst/>
          </a:prstGeom>
          <a:solidFill>
            <a:srgbClr val="33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 sz="1800">
              <a:cs typeface="Arial" panose="020B0604020202020204" pitchFamily="34" charset="0"/>
            </a:endParaRPr>
          </a:p>
        </p:txBody>
      </p:sp>
      <p:pic>
        <p:nvPicPr>
          <p:cNvPr id="1639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838" y="5546725"/>
            <a:ext cx="1030287" cy="1028700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grpSp>
        <p:nvGrpSpPr>
          <p:cNvPr id="16391" name="Group 7"/>
          <p:cNvGrpSpPr>
            <a:grpSpLocks noChangeAspect="1"/>
          </p:cNvGrpSpPr>
          <p:nvPr/>
        </p:nvGrpSpPr>
        <p:grpSpPr bwMode="auto">
          <a:xfrm>
            <a:off x="1620838" y="1235075"/>
            <a:ext cx="5907087" cy="1027113"/>
            <a:chOff x="0" y="0"/>
            <a:chExt cx="9302" cy="1618"/>
          </a:xfrm>
        </p:grpSpPr>
        <p:grpSp>
          <p:nvGrpSpPr>
            <p:cNvPr id="16392" name="Group 6"/>
            <p:cNvGrpSpPr>
              <a:grpSpLocks noChangeAspect="1"/>
            </p:cNvGrpSpPr>
            <p:nvPr/>
          </p:nvGrpSpPr>
          <p:grpSpPr bwMode="auto">
            <a:xfrm>
              <a:off x="0" y="0"/>
              <a:ext cx="1621" cy="1619"/>
              <a:chOff x="0" y="0"/>
              <a:chExt cx="1700" cy="1700"/>
            </a:xfrm>
          </p:grpSpPr>
          <p:pic>
            <p:nvPicPr>
              <p:cNvPr id="16393" name="Picture 11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699" cy="1699"/>
              </a:xfrm>
              <a:prstGeom prst="rect">
                <a:avLst/>
              </a:prstGeom>
              <a:noFill/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6394" name="Rectangle 12"/>
              <p:cNvSpPr>
                <a:spLocks noChangeAspect="1" noChangeArrowheads="1"/>
              </p:cNvSpPr>
              <p:nvPr/>
            </p:nvSpPr>
            <p:spPr bwMode="auto">
              <a:xfrm>
                <a:off x="705" y="919"/>
                <a:ext cx="307" cy="318"/>
              </a:xfrm>
              <a:prstGeom prst="rect">
                <a:avLst/>
              </a:prstGeom>
              <a:noFill/>
              <a:ln w="381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6395" name="Group 9"/>
            <p:cNvGrpSpPr>
              <a:grpSpLocks noChangeAspect="1"/>
            </p:cNvGrpSpPr>
            <p:nvPr/>
          </p:nvGrpSpPr>
          <p:grpSpPr bwMode="auto">
            <a:xfrm>
              <a:off x="1921" y="0"/>
              <a:ext cx="1621" cy="1619"/>
              <a:chOff x="0" y="0"/>
              <a:chExt cx="1700" cy="1700"/>
            </a:xfrm>
          </p:grpSpPr>
          <p:pic>
            <p:nvPicPr>
              <p:cNvPr id="16396" name="Picture 14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" y="0"/>
                <a:ext cx="1701" cy="1699"/>
              </a:xfrm>
              <a:prstGeom prst="rect">
                <a:avLst/>
              </a:prstGeom>
              <a:noFill/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6397" name="Rectangle 15"/>
              <p:cNvSpPr>
                <a:spLocks noChangeAspect="1" noChangeArrowheads="1"/>
              </p:cNvSpPr>
              <p:nvPr/>
            </p:nvSpPr>
            <p:spPr bwMode="auto">
              <a:xfrm>
                <a:off x="707" y="859"/>
                <a:ext cx="309" cy="320"/>
              </a:xfrm>
              <a:prstGeom prst="rect">
                <a:avLst/>
              </a:prstGeom>
              <a:noFill/>
              <a:ln w="381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6398" name="Group 12"/>
            <p:cNvGrpSpPr>
              <a:grpSpLocks noChangeAspect="1"/>
            </p:cNvGrpSpPr>
            <p:nvPr/>
          </p:nvGrpSpPr>
          <p:grpSpPr bwMode="auto">
            <a:xfrm>
              <a:off x="3841" y="0"/>
              <a:ext cx="1621" cy="1619"/>
              <a:chOff x="0" y="0"/>
              <a:chExt cx="1700" cy="1700"/>
            </a:xfrm>
          </p:grpSpPr>
          <p:pic>
            <p:nvPicPr>
              <p:cNvPr id="16399" name="Picture 20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" y="0"/>
                <a:ext cx="1701" cy="1699"/>
              </a:xfrm>
              <a:prstGeom prst="rect">
                <a:avLst/>
              </a:prstGeom>
              <a:noFill/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6400" name="Rectangle 21"/>
              <p:cNvSpPr>
                <a:spLocks noChangeAspect="1" noChangeArrowheads="1"/>
              </p:cNvSpPr>
              <p:nvPr/>
            </p:nvSpPr>
            <p:spPr bwMode="auto">
              <a:xfrm>
                <a:off x="735" y="888"/>
                <a:ext cx="307" cy="318"/>
              </a:xfrm>
              <a:prstGeom prst="rect">
                <a:avLst/>
              </a:prstGeom>
              <a:noFill/>
              <a:ln w="381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6401" name="Group 15"/>
            <p:cNvGrpSpPr>
              <a:grpSpLocks noChangeAspect="1"/>
            </p:cNvGrpSpPr>
            <p:nvPr/>
          </p:nvGrpSpPr>
          <p:grpSpPr bwMode="auto">
            <a:xfrm>
              <a:off x="5761" y="0"/>
              <a:ext cx="1621" cy="1619"/>
              <a:chOff x="0" y="0"/>
              <a:chExt cx="1700" cy="1700"/>
            </a:xfrm>
          </p:grpSpPr>
          <p:pic>
            <p:nvPicPr>
              <p:cNvPr id="16402" name="Picture 23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" y="0"/>
                <a:ext cx="1699" cy="1699"/>
              </a:xfrm>
              <a:prstGeom prst="rect">
                <a:avLst/>
              </a:prstGeom>
              <a:noFill/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6403" name="Rectangle 24"/>
              <p:cNvSpPr>
                <a:spLocks noChangeAspect="1" noChangeArrowheads="1"/>
              </p:cNvSpPr>
              <p:nvPr/>
            </p:nvSpPr>
            <p:spPr bwMode="auto">
              <a:xfrm>
                <a:off x="706" y="888"/>
                <a:ext cx="307" cy="318"/>
              </a:xfrm>
              <a:prstGeom prst="rect">
                <a:avLst/>
              </a:prstGeom>
              <a:noFill/>
              <a:ln w="381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6404" name="Group 18"/>
            <p:cNvGrpSpPr>
              <a:grpSpLocks noChangeAspect="1"/>
            </p:cNvGrpSpPr>
            <p:nvPr/>
          </p:nvGrpSpPr>
          <p:grpSpPr bwMode="auto">
            <a:xfrm>
              <a:off x="7682" y="0"/>
              <a:ext cx="1621" cy="1619"/>
              <a:chOff x="0" y="0"/>
              <a:chExt cx="1700" cy="1700"/>
            </a:xfrm>
          </p:grpSpPr>
          <p:pic>
            <p:nvPicPr>
              <p:cNvPr id="16405" name="Picture 26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699" cy="1699"/>
              </a:xfrm>
              <a:prstGeom prst="rect">
                <a:avLst/>
              </a:prstGeom>
              <a:noFill/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6406" name="Rectangle 27"/>
              <p:cNvSpPr>
                <a:spLocks noChangeAspect="1" noChangeArrowheads="1"/>
              </p:cNvSpPr>
              <p:nvPr/>
            </p:nvSpPr>
            <p:spPr bwMode="auto">
              <a:xfrm>
                <a:off x="716" y="888"/>
                <a:ext cx="307" cy="318"/>
              </a:xfrm>
              <a:prstGeom prst="rect">
                <a:avLst/>
              </a:prstGeom>
              <a:noFill/>
              <a:ln w="381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6407" name="Group 23"/>
          <p:cNvGrpSpPr>
            <a:grpSpLocks noChangeAspect="1"/>
          </p:cNvGrpSpPr>
          <p:nvPr/>
        </p:nvGrpSpPr>
        <p:grpSpPr bwMode="auto">
          <a:xfrm>
            <a:off x="1620838" y="2565400"/>
            <a:ext cx="5907087" cy="1027113"/>
            <a:chOff x="0" y="0"/>
            <a:chExt cx="9302" cy="1618"/>
          </a:xfrm>
        </p:grpSpPr>
        <p:grpSp>
          <p:nvGrpSpPr>
            <p:cNvPr id="16408" name="Group 23"/>
            <p:cNvGrpSpPr>
              <a:grpSpLocks noChangeAspect="1"/>
            </p:cNvGrpSpPr>
            <p:nvPr/>
          </p:nvGrpSpPr>
          <p:grpSpPr bwMode="auto">
            <a:xfrm>
              <a:off x="0" y="0"/>
              <a:ext cx="1621" cy="1619"/>
              <a:chOff x="0" y="0"/>
              <a:chExt cx="1700" cy="1700"/>
            </a:xfrm>
          </p:grpSpPr>
          <p:pic>
            <p:nvPicPr>
              <p:cNvPr id="16409" name="Picture 29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699" cy="1699"/>
              </a:xfrm>
              <a:prstGeom prst="rect">
                <a:avLst/>
              </a:prstGeom>
              <a:noFill/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6410" name="Rectangle 30"/>
              <p:cNvSpPr>
                <a:spLocks noChangeAspect="1" noChangeArrowheads="1"/>
              </p:cNvSpPr>
              <p:nvPr/>
            </p:nvSpPr>
            <p:spPr bwMode="auto">
              <a:xfrm>
                <a:off x="831" y="919"/>
                <a:ext cx="309" cy="318"/>
              </a:xfrm>
              <a:prstGeom prst="rect">
                <a:avLst/>
              </a:prstGeom>
              <a:noFill/>
              <a:ln w="381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6411" name="Group 26"/>
            <p:cNvGrpSpPr>
              <a:grpSpLocks noChangeAspect="1"/>
            </p:cNvGrpSpPr>
            <p:nvPr/>
          </p:nvGrpSpPr>
          <p:grpSpPr bwMode="auto">
            <a:xfrm>
              <a:off x="1921" y="0"/>
              <a:ext cx="1621" cy="1619"/>
              <a:chOff x="0" y="0"/>
              <a:chExt cx="1700" cy="1700"/>
            </a:xfrm>
          </p:grpSpPr>
          <p:pic>
            <p:nvPicPr>
              <p:cNvPr id="16412" name="Picture 31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" y="0"/>
                <a:ext cx="1701" cy="1699"/>
              </a:xfrm>
              <a:prstGeom prst="rect">
                <a:avLst/>
              </a:prstGeom>
              <a:noFill/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6413" name="Rectangle 32"/>
              <p:cNvSpPr>
                <a:spLocks noChangeAspect="1" noChangeArrowheads="1"/>
              </p:cNvSpPr>
              <p:nvPr/>
            </p:nvSpPr>
            <p:spPr bwMode="auto">
              <a:xfrm>
                <a:off x="838" y="859"/>
                <a:ext cx="307" cy="320"/>
              </a:xfrm>
              <a:prstGeom prst="rect">
                <a:avLst/>
              </a:prstGeom>
              <a:noFill/>
              <a:ln w="381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6414" name="Group 29"/>
            <p:cNvGrpSpPr>
              <a:grpSpLocks noChangeAspect="1"/>
            </p:cNvGrpSpPr>
            <p:nvPr/>
          </p:nvGrpSpPr>
          <p:grpSpPr bwMode="auto">
            <a:xfrm>
              <a:off x="3841" y="0"/>
              <a:ext cx="1621" cy="1619"/>
              <a:chOff x="0" y="0"/>
              <a:chExt cx="1700" cy="1700"/>
            </a:xfrm>
          </p:grpSpPr>
          <p:pic>
            <p:nvPicPr>
              <p:cNvPr id="16415" name="Picture 35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" y="0"/>
                <a:ext cx="1701" cy="1699"/>
              </a:xfrm>
              <a:prstGeom prst="rect">
                <a:avLst/>
              </a:prstGeom>
              <a:noFill/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6416" name="Rectangle 36"/>
              <p:cNvSpPr>
                <a:spLocks noChangeAspect="1" noChangeArrowheads="1"/>
              </p:cNvSpPr>
              <p:nvPr/>
            </p:nvSpPr>
            <p:spPr bwMode="auto">
              <a:xfrm>
                <a:off x="861" y="888"/>
                <a:ext cx="309" cy="318"/>
              </a:xfrm>
              <a:prstGeom prst="rect">
                <a:avLst/>
              </a:prstGeom>
              <a:noFill/>
              <a:ln w="381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6417" name="Group 32"/>
            <p:cNvGrpSpPr>
              <a:grpSpLocks noChangeAspect="1"/>
            </p:cNvGrpSpPr>
            <p:nvPr/>
          </p:nvGrpSpPr>
          <p:grpSpPr bwMode="auto">
            <a:xfrm>
              <a:off x="5761" y="0"/>
              <a:ext cx="1621" cy="1619"/>
              <a:chOff x="0" y="0"/>
              <a:chExt cx="1700" cy="1700"/>
            </a:xfrm>
          </p:grpSpPr>
          <p:pic>
            <p:nvPicPr>
              <p:cNvPr id="16418" name="Picture 37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" y="0"/>
                <a:ext cx="1699" cy="1699"/>
              </a:xfrm>
              <a:prstGeom prst="rect">
                <a:avLst/>
              </a:prstGeom>
              <a:noFill/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6419" name="Rectangle 38"/>
              <p:cNvSpPr>
                <a:spLocks noChangeAspect="1" noChangeArrowheads="1"/>
              </p:cNvSpPr>
              <p:nvPr/>
            </p:nvSpPr>
            <p:spPr bwMode="auto">
              <a:xfrm>
                <a:off x="835" y="919"/>
                <a:ext cx="307" cy="318"/>
              </a:xfrm>
              <a:prstGeom prst="rect">
                <a:avLst/>
              </a:prstGeom>
              <a:noFill/>
              <a:ln w="381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6420" name="Group 35"/>
            <p:cNvGrpSpPr>
              <a:grpSpLocks noChangeAspect="1"/>
            </p:cNvGrpSpPr>
            <p:nvPr/>
          </p:nvGrpSpPr>
          <p:grpSpPr bwMode="auto">
            <a:xfrm>
              <a:off x="7682" y="0"/>
              <a:ext cx="1621" cy="1619"/>
              <a:chOff x="0" y="0"/>
              <a:chExt cx="1700" cy="1700"/>
            </a:xfrm>
          </p:grpSpPr>
          <p:pic>
            <p:nvPicPr>
              <p:cNvPr id="16421" name="Picture 39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699" cy="1699"/>
              </a:xfrm>
              <a:prstGeom prst="rect">
                <a:avLst/>
              </a:prstGeom>
              <a:noFill/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6422" name="Rectangle 40"/>
              <p:cNvSpPr>
                <a:spLocks noChangeAspect="1" noChangeArrowheads="1"/>
              </p:cNvSpPr>
              <p:nvPr/>
            </p:nvSpPr>
            <p:spPr bwMode="auto">
              <a:xfrm>
                <a:off x="842" y="935"/>
                <a:ext cx="304" cy="320"/>
              </a:xfrm>
              <a:prstGeom prst="rect">
                <a:avLst/>
              </a:prstGeom>
              <a:noFill/>
              <a:ln w="381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6423" name="Group 39"/>
          <p:cNvGrpSpPr>
            <a:grpSpLocks noChangeAspect="1"/>
          </p:cNvGrpSpPr>
          <p:nvPr/>
        </p:nvGrpSpPr>
        <p:grpSpPr bwMode="auto">
          <a:xfrm>
            <a:off x="1620838" y="3895725"/>
            <a:ext cx="5907087" cy="1028700"/>
            <a:chOff x="0" y="0"/>
            <a:chExt cx="9302" cy="1620"/>
          </a:xfrm>
        </p:grpSpPr>
        <p:grpSp>
          <p:nvGrpSpPr>
            <p:cNvPr id="16424" name="Group 40"/>
            <p:cNvGrpSpPr>
              <a:grpSpLocks noChangeAspect="1"/>
            </p:cNvGrpSpPr>
            <p:nvPr/>
          </p:nvGrpSpPr>
          <p:grpSpPr bwMode="auto">
            <a:xfrm>
              <a:off x="0" y="0"/>
              <a:ext cx="1621" cy="1621"/>
              <a:chOff x="0" y="0"/>
              <a:chExt cx="1700" cy="1700"/>
            </a:xfrm>
          </p:grpSpPr>
          <p:pic>
            <p:nvPicPr>
              <p:cNvPr id="16425" name="Picture 41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699" cy="1699"/>
              </a:xfrm>
              <a:prstGeom prst="rect">
                <a:avLst/>
              </a:prstGeom>
              <a:noFill/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6426" name="Rectangle 42"/>
              <p:cNvSpPr>
                <a:spLocks noChangeAspect="1" noChangeArrowheads="1"/>
              </p:cNvSpPr>
              <p:nvPr/>
            </p:nvSpPr>
            <p:spPr bwMode="auto">
              <a:xfrm>
                <a:off x="593" y="1015"/>
                <a:ext cx="307" cy="317"/>
              </a:xfrm>
              <a:prstGeom prst="rect">
                <a:avLst/>
              </a:prstGeom>
              <a:noFill/>
              <a:ln w="381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6427" name="Group 43"/>
            <p:cNvGrpSpPr>
              <a:grpSpLocks noChangeAspect="1"/>
            </p:cNvGrpSpPr>
            <p:nvPr/>
          </p:nvGrpSpPr>
          <p:grpSpPr bwMode="auto">
            <a:xfrm>
              <a:off x="1921" y="0"/>
              <a:ext cx="1621" cy="1621"/>
              <a:chOff x="0" y="0"/>
              <a:chExt cx="1700" cy="1700"/>
            </a:xfrm>
          </p:grpSpPr>
          <p:pic>
            <p:nvPicPr>
              <p:cNvPr id="16428" name="Picture 4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" y="0"/>
                <a:ext cx="1701" cy="1699"/>
              </a:xfrm>
              <a:prstGeom prst="rect">
                <a:avLst/>
              </a:prstGeom>
              <a:noFill/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6429" name="Rectangle 44"/>
              <p:cNvSpPr>
                <a:spLocks noChangeAspect="1" noChangeArrowheads="1"/>
              </p:cNvSpPr>
              <p:nvPr/>
            </p:nvSpPr>
            <p:spPr bwMode="auto">
              <a:xfrm>
                <a:off x="597" y="954"/>
                <a:ext cx="307" cy="320"/>
              </a:xfrm>
              <a:prstGeom prst="rect">
                <a:avLst/>
              </a:prstGeom>
              <a:noFill/>
              <a:ln w="381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6430" name="Group 46"/>
            <p:cNvGrpSpPr>
              <a:grpSpLocks noChangeAspect="1"/>
            </p:cNvGrpSpPr>
            <p:nvPr/>
          </p:nvGrpSpPr>
          <p:grpSpPr bwMode="auto">
            <a:xfrm>
              <a:off x="3841" y="0"/>
              <a:ext cx="1621" cy="1621"/>
              <a:chOff x="0" y="0"/>
              <a:chExt cx="1700" cy="1700"/>
            </a:xfrm>
          </p:grpSpPr>
          <p:pic>
            <p:nvPicPr>
              <p:cNvPr id="16431" name="Picture 47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" y="0"/>
                <a:ext cx="1701" cy="1699"/>
              </a:xfrm>
              <a:prstGeom prst="rect">
                <a:avLst/>
              </a:prstGeom>
              <a:noFill/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6432" name="Rectangle 48"/>
              <p:cNvSpPr>
                <a:spLocks noChangeAspect="1" noChangeArrowheads="1"/>
              </p:cNvSpPr>
              <p:nvPr/>
            </p:nvSpPr>
            <p:spPr bwMode="auto">
              <a:xfrm>
                <a:off x="623" y="983"/>
                <a:ext cx="307" cy="317"/>
              </a:xfrm>
              <a:prstGeom prst="rect">
                <a:avLst/>
              </a:prstGeom>
              <a:noFill/>
              <a:ln w="381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6433" name="Group 49"/>
            <p:cNvGrpSpPr>
              <a:grpSpLocks noChangeAspect="1"/>
            </p:cNvGrpSpPr>
            <p:nvPr/>
          </p:nvGrpSpPr>
          <p:grpSpPr bwMode="auto">
            <a:xfrm>
              <a:off x="5761" y="0"/>
              <a:ext cx="1621" cy="1621"/>
              <a:chOff x="0" y="0"/>
              <a:chExt cx="1700" cy="1700"/>
            </a:xfrm>
          </p:grpSpPr>
          <p:pic>
            <p:nvPicPr>
              <p:cNvPr id="16434" name="Picture 49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" y="0"/>
                <a:ext cx="1699" cy="1699"/>
              </a:xfrm>
              <a:prstGeom prst="rect">
                <a:avLst/>
              </a:prstGeom>
              <a:noFill/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6435" name="Rectangle 50"/>
              <p:cNvSpPr>
                <a:spLocks noChangeAspect="1" noChangeArrowheads="1"/>
              </p:cNvSpPr>
              <p:nvPr/>
            </p:nvSpPr>
            <p:spPr bwMode="auto">
              <a:xfrm>
                <a:off x="596" y="983"/>
                <a:ext cx="304" cy="317"/>
              </a:xfrm>
              <a:prstGeom prst="rect">
                <a:avLst/>
              </a:prstGeom>
              <a:noFill/>
              <a:ln w="381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6436" name="Group 52"/>
            <p:cNvGrpSpPr>
              <a:grpSpLocks noChangeAspect="1"/>
            </p:cNvGrpSpPr>
            <p:nvPr/>
          </p:nvGrpSpPr>
          <p:grpSpPr bwMode="auto">
            <a:xfrm>
              <a:off x="7682" y="0"/>
              <a:ext cx="1621" cy="1621"/>
              <a:chOff x="0" y="0"/>
              <a:chExt cx="1700" cy="1700"/>
            </a:xfrm>
          </p:grpSpPr>
          <p:pic>
            <p:nvPicPr>
              <p:cNvPr id="16437" name="Picture 51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699" cy="1699"/>
              </a:xfrm>
              <a:prstGeom prst="rect">
                <a:avLst/>
              </a:prstGeom>
              <a:noFill/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6438" name="Rectangle 52"/>
              <p:cNvSpPr>
                <a:spLocks noChangeAspect="1" noChangeArrowheads="1"/>
              </p:cNvSpPr>
              <p:nvPr/>
            </p:nvSpPr>
            <p:spPr bwMode="auto">
              <a:xfrm>
                <a:off x="600" y="983"/>
                <a:ext cx="307" cy="317"/>
              </a:xfrm>
              <a:prstGeom prst="rect">
                <a:avLst/>
              </a:prstGeom>
              <a:noFill/>
              <a:ln w="381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6439" name="Text Box 44"/>
          <p:cNvSpPr txBox="1">
            <a:spLocks noChangeArrowheads="1"/>
          </p:cNvSpPr>
          <p:nvPr/>
        </p:nvSpPr>
        <p:spPr bwMode="auto">
          <a:xfrm>
            <a:off x="31750" y="471488"/>
            <a:ext cx="9086850" cy="70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4000">
                <a:latin typeface="Ubuntu" charset="0"/>
                <a:cs typeface="Arial" panose="020B0604020202020204" pitchFamily="34" charset="0"/>
              </a:rPr>
              <a:t>Key idea: discover </a:t>
            </a:r>
            <a:r>
              <a:rPr lang="en-US" altLang="en-US" sz="4000" i="1">
                <a:latin typeface="Ubuntu" charset="0"/>
                <a:cs typeface="Arial" panose="020B0604020202020204" pitchFamily="34" charset="0"/>
              </a:rPr>
              <a:t>visual chains</a:t>
            </a:r>
          </a:p>
        </p:txBody>
      </p:sp>
      <p:sp>
        <p:nvSpPr>
          <p:cNvPr id="16440" name="AutoShape 56"/>
          <p:cNvSpPr>
            <a:spLocks noChangeArrowheads="1"/>
          </p:cNvSpPr>
          <p:nvPr/>
        </p:nvSpPr>
        <p:spPr bwMode="auto">
          <a:xfrm>
            <a:off x="2035175" y="5067300"/>
            <a:ext cx="203200" cy="390525"/>
          </a:xfrm>
          <a:prstGeom prst="downArrow">
            <a:avLst>
              <a:gd name="adj1" fmla="val 50000"/>
              <a:gd name="adj2" fmla="val 48047"/>
            </a:avLst>
          </a:prstGeom>
          <a:solidFill>
            <a:srgbClr val="33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vert="eaVert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 sz="1800">
              <a:cs typeface="Arial" panose="020B0604020202020204" pitchFamily="34" charset="0"/>
            </a:endParaRPr>
          </a:p>
        </p:txBody>
      </p:sp>
      <p:grpSp>
        <p:nvGrpSpPr>
          <p:cNvPr id="16441" name="Group 57"/>
          <p:cNvGrpSpPr>
            <a:grpSpLocks/>
          </p:cNvGrpSpPr>
          <p:nvPr/>
        </p:nvGrpSpPr>
        <p:grpSpPr bwMode="auto">
          <a:xfrm>
            <a:off x="2841625" y="5067300"/>
            <a:ext cx="4686300" cy="1508125"/>
            <a:chOff x="0" y="0"/>
            <a:chExt cx="7381" cy="2375"/>
          </a:xfrm>
        </p:grpSpPr>
        <p:pic>
          <p:nvPicPr>
            <p:cNvPr id="16442" name="Picture 4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58"/>
              <a:ext cx="1620" cy="1617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6443" name="Picture 6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758"/>
              <a:ext cx="1620" cy="1617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6444" name="Picture 7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1" y="758"/>
              <a:ext cx="1620" cy="1617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6445" name="Picture 8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1" y="758"/>
              <a:ext cx="1620" cy="1617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6446" name="AutoShape 62"/>
            <p:cNvSpPr>
              <a:spLocks noChangeArrowheads="1"/>
            </p:cNvSpPr>
            <p:nvPr/>
          </p:nvSpPr>
          <p:spPr bwMode="auto">
            <a:xfrm>
              <a:off x="650" y="0"/>
              <a:ext cx="320" cy="618"/>
            </a:xfrm>
            <a:prstGeom prst="downArrow">
              <a:avLst>
                <a:gd name="adj1" fmla="val 50000"/>
                <a:gd name="adj2" fmla="val 48201"/>
              </a:avLst>
            </a:prstGeom>
            <a:solidFill>
              <a:srgbClr val="3333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vert="eaVert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16447" name="AutoShape 63"/>
            <p:cNvSpPr>
              <a:spLocks noChangeArrowheads="1"/>
            </p:cNvSpPr>
            <p:nvPr/>
          </p:nvSpPr>
          <p:spPr bwMode="auto">
            <a:xfrm>
              <a:off x="2570" y="0"/>
              <a:ext cx="320" cy="618"/>
            </a:xfrm>
            <a:prstGeom prst="downArrow">
              <a:avLst>
                <a:gd name="adj1" fmla="val 50000"/>
                <a:gd name="adj2" fmla="val 48201"/>
              </a:avLst>
            </a:prstGeom>
            <a:solidFill>
              <a:srgbClr val="3333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vert="eaVert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16448" name="AutoShape 64"/>
            <p:cNvSpPr>
              <a:spLocks noChangeArrowheads="1"/>
            </p:cNvSpPr>
            <p:nvPr/>
          </p:nvSpPr>
          <p:spPr bwMode="auto">
            <a:xfrm>
              <a:off x="4491" y="0"/>
              <a:ext cx="320" cy="618"/>
            </a:xfrm>
            <a:prstGeom prst="downArrow">
              <a:avLst>
                <a:gd name="adj1" fmla="val 50000"/>
                <a:gd name="adj2" fmla="val 48201"/>
              </a:avLst>
            </a:prstGeom>
            <a:solidFill>
              <a:srgbClr val="3333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vert="eaVert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16449" name="AutoShape 65"/>
            <p:cNvSpPr>
              <a:spLocks noChangeArrowheads="1"/>
            </p:cNvSpPr>
            <p:nvPr/>
          </p:nvSpPr>
          <p:spPr bwMode="auto">
            <a:xfrm>
              <a:off x="6411" y="0"/>
              <a:ext cx="320" cy="618"/>
            </a:xfrm>
            <a:prstGeom prst="downArrow">
              <a:avLst>
                <a:gd name="adj1" fmla="val 50000"/>
                <a:gd name="adj2" fmla="val 48201"/>
              </a:avLst>
            </a:prstGeom>
            <a:solidFill>
              <a:srgbClr val="3333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vert="eaVert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 bldLvl="0" animBg="1" autoUpdateAnimBg="0"/>
      <p:bldP spid="16387" grpId="0" bldLvl="0" animBg="1" autoUpdateAnimBg="0"/>
      <p:bldP spid="16388" grpId="0" bldLvl="0" animBg="1" autoUpdateAnimBg="0"/>
      <p:bldP spid="16389" grpId="0" bldLvl="0" animBg="1" autoUpdateAnimBg="0"/>
      <p:bldP spid="16440" grpId="0" bldLvl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3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8400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6000">
                <a:latin typeface="Ubuntu" charset="0"/>
              </a:rPr>
              <a:t>Approach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31750" y="471488"/>
            <a:ext cx="9086850" cy="70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4000">
                <a:latin typeface="Ubuntu" charset="0"/>
                <a:cs typeface="Arial" panose="020B0604020202020204" pitchFamily="34" charset="0"/>
              </a:rPr>
              <a:t>Initializing chains</a:t>
            </a:r>
          </a:p>
        </p:txBody>
      </p:sp>
      <p:sp>
        <p:nvSpPr>
          <p:cNvPr id="19459" name="Text Box 3"/>
          <p:cNvSpPr txBox="1">
            <a:spLocks noChangeArrowheads="1"/>
          </p:cNvSpPr>
          <p:nvPr/>
        </p:nvSpPr>
        <p:spPr bwMode="auto">
          <a:xfrm>
            <a:off x="207963" y="1379538"/>
            <a:ext cx="873442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3200" dirty="0" smtClean="0">
                <a:latin typeface="Ubuntu" charset="0"/>
              </a:rPr>
              <a:t>Train </a:t>
            </a:r>
            <a:r>
              <a:rPr lang="en-US" altLang="en-US" sz="3200" dirty="0">
                <a:latin typeface="Ubuntu" charset="0"/>
              </a:rPr>
              <a:t>a ranker with pairs of ordered images and global features </a:t>
            </a:r>
            <a:r>
              <a:rPr lang="en-US" altLang="en-US" dirty="0">
                <a:latin typeface="Ubuntu" charset="0"/>
              </a:rPr>
              <a:t>[Parikh &amp; </a:t>
            </a:r>
            <a:r>
              <a:rPr lang="en-US" altLang="en-US" dirty="0" err="1">
                <a:latin typeface="Ubuntu" charset="0"/>
              </a:rPr>
              <a:t>Grauman</a:t>
            </a:r>
            <a:r>
              <a:rPr lang="en-US" altLang="en-US" dirty="0">
                <a:latin typeface="Ubuntu" charset="0"/>
              </a:rPr>
              <a:t>, 2011]</a:t>
            </a:r>
          </a:p>
        </p:txBody>
      </p:sp>
      <p:pic>
        <p:nvPicPr>
          <p:cNvPr id="19460" name="Picture 4" descr="/home/fanyi/tmp/LRA/Picture_comp_3.pngPicture_comp_3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650" y="3843338"/>
            <a:ext cx="838200" cy="838200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19461" name="Picture 5" descr="/home/fanyi/tmp/LRA/Picture_comp_4.pngPicture_comp_4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3843338"/>
            <a:ext cx="836613" cy="836612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sp>
        <p:nvSpPr>
          <p:cNvPr id="19462" name="Rectangle 6"/>
          <p:cNvSpPr>
            <a:spLocks noChangeArrowheads="1"/>
          </p:cNvSpPr>
          <p:nvPr/>
        </p:nvSpPr>
        <p:spPr bwMode="auto">
          <a:xfrm>
            <a:off x="4875213" y="3786188"/>
            <a:ext cx="2513012" cy="963612"/>
          </a:xfrm>
          <a:prstGeom prst="rect">
            <a:avLst/>
          </a:prstGeom>
          <a:noFill/>
          <a:ln w="38100" cmpd="sng">
            <a:solidFill>
              <a:schemeClr val="hlink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19463" name="AutoShape 7"/>
          <p:cNvSpPr>
            <a:spLocks noChangeArrowheads="1"/>
          </p:cNvSpPr>
          <p:nvPr/>
        </p:nvSpPr>
        <p:spPr bwMode="auto">
          <a:xfrm>
            <a:off x="1662113" y="2557463"/>
            <a:ext cx="5826125" cy="4014787"/>
          </a:xfrm>
          <a:prstGeom prst="can">
            <a:avLst>
              <a:gd name="adj" fmla="val 25000"/>
            </a:avLst>
          </a:prstGeom>
          <a:noFill/>
          <a:ln w="2540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19464" name="Text Box 8"/>
          <p:cNvSpPr txBox="1">
            <a:spLocks noChangeArrowheads="1"/>
          </p:cNvSpPr>
          <p:nvPr/>
        </p:nvSpPr>
        <p:spPr bwMode="auto">
          <a:xfrm>
            <a:off x="3222625" y="2838450"/>
            <a:ext cx="27051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dirty="0">
                <a:latin typeface="Ubuntu" charset="0"/>
                <a:cs typeface="Arial" panose="020B0604020202020204" pitchFamily="34" charset="0"/>
              </a:rPr>
              <a:t>Attribute: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Smile</a:t>
            </a:r>
          </a:p>
        </p:txBody>
      </p:sp>
      <p:pic>
        <p:nvPicPr>
          <p:cNvPr id="19465" name="Picture 9" descr="/home/fanyi/tmp/LRA/Picture_comp_1.pngPicture_comp_1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650" y="5178425"/>
            <a:ext cx="838200" cy="838200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19466" name="Picture 10" descr="/home/fanyi/tmp/LRA/Picture_comp_2.pngPicture_comp_2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288" y="5178425"/>
            <a:ext cx="838200" cy="838200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sp>
        <p:nvSpPr>
          <p:cNvPr id="19467" name="Rectangle 11"/>
          <p:cNvSpPr>
            <a:spLocks noChangeArrowheads="1"/>
          </p:cNvSpPr>
          <p:nvPr/>
        </p:nvSpPr>
        <p:spPr bwMode="auto">
          <a:xfrm>
            <a:off x="4887913" y="5113338"/>
            <a:ext cx="2514600" cy="963612"/>
          </a:xfrm>
          <a:prstGeom prst="rect">
            <a:avLst/>
          </a:prstGeom>
          <a:noFill/>
          <a:ln w="38100" cmpd="sng">
            <a:solidFill>
              <a:schemeClr val="hlink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cs typeface="Arial" panose="020B0604020202020204" pitchFamily="34" charset="0"/>
            </a:endParaRPr>
          </a:p>
        </p:txBody>
      </p:sp>
      <p:grpSp>
        <p:nvGrpSpPr>
          <p:cNvPr id="19468" name="Group 12"/>
          <p:cNvGrpSpPr>
            <a:grpSpLocks/>
          </p:cNvGrpSpPr>
          <p:nvPr/>
        </p:nvGrpSpPr>
        <p:grpSpPr bwMode="auto">
          <a:xfrm>
            <a:off x="1728788" y="5113338"/>
            <a:ext cx="2513012" cy="963612"/>
            <a:chOff x="0" y="0"/>
            <a:chExt cx="3958" cy="1518"/>
          </a:xfrm>
        </p:grpSpPr>
        <p:pic>
          <p:nvPicPr>
            <p:cNvPr id="19469" name="Picture 13" descr="/home/fanyi/tmp/LRA/1.png1"/>
            <p:cNvPicPr>
              <a:picLocks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" y="105"/>
              <a:ext cx="1320" cy="1320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9470" name="Picture 14" descr="/home/fanyi/tmp/LRA/2.png2"/>
            <p:cNvPicPr>
              <a:picLocks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8" y="105"/>
              <a:ext cx="1320" cy="1320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9471" name="Rectangle 15"/>
            <p:cNvSpPr>
              <a:spLocks noChangeArrowheads="1"/>
            </p:cNvSpPr>
            <p:nvPr/>
          </p:nvSpPr>
          <p:spPr bwMode="auto">
            <a:xfrm>
              <a:off x="0" y="0"/>
              <a:ext cx="3958" cy="1518"/>
            </a:xfrm>
            <a:prstGeom prst="rect">
              <a:avLst/>
            </a:prstGeom>
            <a:noFill/>
            <a:ln w="38100" cmpd="sng">
              <a:solidFill>
                <a:schemeClr val="hlink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pic>
          <p:nvPicPr>
            <p:cNvPr id="19472" name="Picture 16" descr="877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00" t="35001" r="29466" b="24200"/>
            <a:stretch>
              <a:fillRect/>
            </a:stretch>
          </p:blipFill>
          <p:spPr bwMode="auto">
            <a:xfrm>
              <a:off x="1612" y="421"/>
              <a:ext cx="756" cy="6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9473" name="Picture 17" descr="gi.php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84" t="31818" r="32431" b="31137"/>
          <a:stretch>
            <a:fillRect/>
          </a:stretch>
        </p:blipFill>
        <p:spPr bwMode="auto">
          <a:xfrm>
            <a:off x="5884863" y="4010025"/>
            <a:ext cx="5080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74" name="Picture 18" descr="gi.php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84" t="31818" r="32431" b="31137"/>
          <a:stretch>
            <a:fillRect/>
          </a:stretch>
        </p:blipFill>
        <p:spPr bwMode="auto">
          <a:xfrm>
            <a:off x="5884863" y="5343525"/>
            <a:ext cx="508000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grpSp>
        <p:nvGrpSpPr>
          <p:cNvPr id="19475" name="Group 19"/>
          <p:cNvGrpSpPr>
            <a:grpSpLocks/>
          </p:cNvGrpSpPr>
          <p:nvPr/>
        </p:nvGrpSpPr>
        <p:grpSpPr bwMode="auto">
          <a:xfrm>
            <a:off x="1728788" y="3786188"/>
            <a:ext cx="2513012" cy="963612"/>
            <a:chOff x="0" y="0"/>
            <a:chExt cx="3958" cy="1518"/>
          </a:xfrm>
        </p:grpSpPr>
        <p:pic>
          <p:nvPicPr>
            <p:cNvPr id="19476" name="Picture 20" descr="/home/fanyi/tmp/LRA/Picture_comp_5.pngPicture_comp_5"/>
            <p:cNvPicPr>
              <a:picLocks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" y="103"/>
              <a:ext cx="1320" cy="1318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9477" name="Picture 21" descr="/home/fanyi/tmp/LRA/Picture_comp_6.pngPicture_comp_6"/>
            <p:cNvPicPr>
              <a:picLocks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5" y="103"/>
              <a:ext cx="1318" cy="1318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9478" name="Rectangle 22"/>
            <p:cNvSpPr>
              <a:spLocks noChangeArrowheads="1"/>
            </p:cNvSpPr>
            <p:nvPr/>
          </p:nvSpPr>
          <p:spPr bwMode="auto">
            <a:xfrm>
              <a:off x="0" y="0"/>
              <a:ext cx="3958" cy="1518"/>
            </a:xfrm>
            <a:prstGeom prst="rect">
              <a:avLst/>
            </a:prstGeom>
            <a:noFill/>
            <a:ln w="38100" cmpd="sng">
              <a:solidFill>
                <a:schemeClr val="hlink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pic>
          <p:nvPicPr>
            <p:cNvPr id="19479" name="Picture 23" descr="gi.php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84" t="31818" r="32431" b="31137"/>
            <a:stretch>
              <a:fillRect/>
            </a:stretch>
          </p:blipFill>
          <p:spPr bwMode="auto">
            <a:xfrm flipH="1">
              <a:off x="1563" y="365"/>
              <a:ext cx="810" cy="7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31750" y="471488"/>
            <a:ext cx="9086850" cy="70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4000">
                <a:latin typeface="Ubuntu" charset="0"/>
                <a:cs typeface="Arial" panose="020B0604020202020204" pitchFamily="34" charset="0"/>
              </a:rPr>
              <a:t>Initializing with local smoothness</a:t>
            </a:r>
          </a:p>
        </p:txBody>
      </p:sp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736600" y="1377950"/>
            <a:ext cx="82438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3200" dirty="0" smtClean="0">
                <a:latin typeface="Ubuntu" charset="0"/>
              </a:rPr>
              <a:t>Rank </a:t>
            </a:r>
            <a:r>
              <a:rPr lang="en-US" altLang="en-US" sz="3200" dirty="0">
                <a:latin typeface="Ubuntu" charset="0"/>
              </a:rPr>
              <a:t>and select top ranked images</a:t>
            </a:r>
            <a:endParaRPr lang="en-US" altLang="en-US" sz="1800" dirty="0"/>
          </a:p>
        </p:txBody>
      </p:sp>
      <p:sp>
        <p:nvSpPr>
          <p:cNvPr id="20484" name="Arrow 263"/>
          <p:cNvSpPr>
            <a:spLocks noChangeShapeType="1"/>
          </p:cNvSpPr>
          <p:nvPr/>
        </p:nvSpPr>
        <p:spPr bwMode="auto">
          <a:xfrm>
            <a:off x="96838" y="2663825"/>
            <a:ext cx="8948737" cy="1588"/>
          </a:xfrm>
          <a:prstGeom prst="line">
            <a:avLst/>
          </a:prstGeom>
          <a:noFill/>
          <a:ln w="44450" cmpd="sng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5" name="Text Box 7"/>
          <p:cNvSpPr txBox="1">
            <a:spLocks noChangeArrowheads="1"/>
          </p:cNvSpPr>
          <p:nvPr/>
        </p:nvSpPr>
        <p:spPr bwMode="auto">
          <a:xfrm>
            <a:off x="36513" y="2238375"/>
            <a:ext cx="413067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latin typeface="Ubuntu" charset="0"/>
                <a:cs typeface="Arial" panose="020B0604020202020204" pitchFamily="34" charset="0"/>
              </a:rPr>
              <a:t>Predicted Attribute Strength</a:t>
            </a:r>
          </a:p>
        </p:txBody>
      </p:sp>
      <p:sp>
        <p:nvSpPr>
          <p:cNvPr id="20486" name="Text Box 8"/>
          <p:cNvSpPr txBox="1">
            <a:spLocks noChangeArrowheads="1"/>
          </p:cNvSpPr>
          <p:nvPr/>
        </p:nvSpPr>
        <p:spPr bwMode="auto">
          <a:xfrm>
            <a:off x="36513" y="2728913"/>
            <a:ext cx="2360612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latin typeface="Ubuntu" charset="0"/>
                <a:cs typeface="Arial" panose="020B0604020202020204" pitchFamily="34" charset="0"/>
              </a:rPr>
              <a:t>Strong</a:t>
            </a:r>
          </a:p>
        </p:txBody>
      </p:sp>
      <p:sp>
        <p:nvSpPr>
          <p:cNvPr id="20487" name="Text Box 9"/>
          <p:cNvSpPr txBox="1">
            <a:spLocks noChangeArrowheads="1"/>
          </p:cNvSpPr>
          <p:nvPr/>
        </p:nvSpPr>
        <p:spPr bwMode="auto">
          <a:xfrm>
            <a:off x="8283575" y="2728913"/>
            <a:ext cx="8890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latin typeface="Ubuntu" charset="0"/>
                <a:cs typeface="Arial" panose="020B0604020202020204" pitchFamily="34" charset="0"/>
              </a:rPr>
              <a:t>Weak</a:t>
            </a:r>
          </a:p>
        </p:txBody>
      </p:sp>
      <p:sp>
        <p:nvSpPr>
          <p:cNvPr id="20488" name="Rectangle 11"/>
          <p:cNvSpPr>
            <a:spLocks noChangeArrowheads="1"/>
          </p:cNvSpPr>
          <p:nvPr/>
        </p:nvSpPr>
        <p:spPr bwMode="auto">
          <a:xfrm>
            <a:off x="96838" y="3181350"/>
            <a:ext cx="5688012" cy="1247775"/>
          </a:xfrm>
          <a:prstGeom prst="rect">
            <a:avLst/>
          </a:prstGeom>
          <a:noFill/>
          <a:ln w="63500" cmpd="sng">
            <a:solidFill>
              <a:srgbClr val="3366FF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cs typeface="Arial" panose="020B0604020202020204" pitchFamily="34" charset="0"/>
            </a:endParaRPr>
          </a:p>
        </p:txBody>
      </p:sp>
      <p:grpSp>
        <p:nvGrpSpPr>
          <p:cNvPr id="20489" name="Group 9"/>
          <p:cNvGrpSpPr>
            <a:grpSpLocks/>
          </p:cNvGrpSpPr>
          <p:nvPr/>
        </p:nvGrpSpPr>
        <p:grpSpPr bwMode="auto">
          <a:xfrm>
            <a:off x="196850" y="3257550"/>
            <a:ext cx="5503863" cy="1079500"/>
            <a:chOff x="0" y="0"/>
            <a:chExt cx="8668" cy="1700"/>
          </a:xfrm>
        </p:grpSpPr>
        <p:pic>
          <p:nvPicPr>
            <p:cNvPr id="20490" name="Picture 10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700" cy="1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20491" name="Picture 11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3" y="0"/>
              <a:ext cx="1700" cy="1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20492" name="Picture 12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5" y="0"/>
              <a:ext cx="1698" cy="1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20493" name="Picture 13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5" y="0"/>
              <a:ext cx="1700" cy="1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20494" name="Picture 14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8" y="0"/>
              <a:ext cx="1700" cy="1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20495" name="Group 15"/>
          <p:cNvGrpSpPr>
            <a:grpSpLocks/>
          </p:cNvGrpSpPr>
          <p:nvPr/>
        </p:nvGrpSpPr>
        <p:grpSpPr bwMode="auto">
          <a:xfrm>
            <a:off x="5783263" y="3257550"/>
            <a:ext cx="3362325" cy="1079500"/>
            <a:chOff x="0" y="0"/>
            <a:chExt cx="5294" cy="1700"/>
          </a:xfrm>
        </p:grpSpPr>
        <p:sp>
          <p:nvSpPr>
            <p:cNvPr id="20496" name="Text Box 4"/>
            <p:cNvSpPr txBox="1">
              <a:spLocks noChangeArrowheads="1"/>
            </p:cNvSpPr>
            <p:nvPr/>
          </p:nvSpPr>
          <p:spPr bwMode="auto">
            <a:xfrm>
              <a:off x="0" y="395"/>
              <a:ext cx="842" cy="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3200"/>
                <a:t>...</a:t>
              </a:r>
            </a:p>
          </p:txBody>
        </p:sp>
        <p:sp>
          <p:nvSpPr>
            <p:cNvPr id="20497" name="Text Box 5"/>
            <p:cNvSpPr txBox="1">
              <a:spLocks noChangeArrowheads="1"/>
            </p:cNvSpPr>
            <p:nvPr/>
          </p:nvSpPr>
          <p:spPr bwMode="auto">
            <a:xfrm>
              <a:off x="4452" y="395"/>
              <a:ext cx="842" cy="9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3200">
                  <a:cs typeface="Arial" panose="020B0604020202020204" pitchFamily="34" charset="0"/>
                </a:rPr>
                <a:t>...</a:t>
              </a:r>
              <a:endParaRPr lang="en-US" altLang="en-US" sz="1800">
                <a:cs typeface="Arial" panose="020B0604020202020204" pitchFamily="34" charset="0"/>
              </a:endParaRPr>
            </a:p>
          </p:txBody>
        </p:sp>
        <p:pic>
          <p:nvPicPr>
            <p:cNvPr id="20498" name="Picture 18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" y="0"/>
              <a:ext cx="1700" cy="1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20499" name="Picture 19"/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9" y="0"/>
              <a:ext cx="1700" cy="1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048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048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70486 0.093333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2048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7500" y="55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71875 0.092593 " pathEditMode="relative" rAng="0" ptsTypes="">
                                      <p:cBhvr>
                                        <p:cTn id="14" dur="2000" fill="hold"/>
                                        <p:tgtEl>
                                          <p:spTgt spid="2048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8500" y="47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8" grpId="0" bldLvl="0" animBg="1" autoUpdateAnimBg="0"/>
      <p:bldP spid="20488" grpId="1" bldLvl="0" animBg="1" autoUpdateAnimBg="0"/>
      <p:bldP spid="20488" grpId="2" bldLvl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31750" y="471488"/>
            <a:ext cx="9086850" cy="70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4000">
                <a:latin typeface="Ubuntu" charset="0"/>
                <a:cs typeface="Arial" panose="020B0604020202020204" pitchFamily="34" charset="0"/>
              </a:rPr>
              <a:t>Initializing with local smoothness</a:t>
            </a:r>
          </a:p>
        </p:txBody>
      </p:sp>
      <p:sp>
        <p:nvSpPr>
          <p:cNvPr id="22531" name="Text Box 3"/>
          <p:cNvSpPr txBox="1">
            <a:spLocks noChangeArrowheads="1"/>
          </p:cNvSpPr>
          <p:nvPr/>
        </p:nvSpPr>
        <p:spPr bwMode="auto">
          <a:xfrm>
            <a:off x="736600" y="1377950"/>
            <a:ext cx="82438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3200" dirty="0" smtClean="0">
                <a:latin typeface="Ubuntu" charset="0"/>
              </a:rPr>
              <a:t>Search </a:t>
            </a:r>
            <a:r>
              <a:rPr lang="en-US" altLang="en-US" sz="3200" dirty="0">
                <a:latin typeface="Ubuntu" charset="0"/>
              </a:rPr>
              <a:t>for locally similar-looking patches</a:t>
            </a:r>
            <a:endParaRPr lang="en-US" altLang="en-US" sz="1800" dirty="0"/>
          </a:p>
        </p:txBody>
      </p:sp>
      <p:grpSp>
        <p:nvGrpSpPr>
          <p:cNvPr id="22532" name="Group 4"/>
          <p:cNvGrpSpPr>
            <a:grpSpLocks/>
          </p:cNvGrpSpPr>
          <p:nvPr/>
        </p:nvGrpSpPr>
        <p:grpSpPr bwMode="auto">
          <a:xfrm>
            <a:off x="41275" y="2649538"/>
            <a:ext cx="9069388" cy="1800225"/>
            <a:chOff x="0" y="0"/>
            <a:chExt cx="14282" cy="2834"/>
          </a:xfrm>
        </p:grpSpPr>
        <p:pic>
          <p:nvPicPr>
            <p:cNvPr id="22533" name="Picture 5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835" cy="2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22534" name="Picture 6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2" y="0"/>
              <a:ext cx="2832" cy="2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22535" name="Picture 7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5" y="0"/>
              <a:ext cx="2832" cy="2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22536" name="Picture 8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7" y="0"/>
              <a:ext cx="2832" cy="2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22537" name="Picture 9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47" y="0"/>
              <a:ext cx="2835" cy="2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22538" name="Group 10"/>
          <p:cNvGrpSpPr>
            <a:grpSpLocks/>
          </p:cNvGrpSpPr>
          <p:nvPr/>
        </p:nvGrpSpPr>
        <p:grpSpPr bwMode="auto">
          <a:xfrm>
            <a:off x="79375" y="2687638"/>
            <a:ext cx="8970963" cy="1731962"/>
            <a:chOff x="0" y="0"/>
            <a:chExt cx="14127" cy="2726"/>
          </a:xfrm>
        </p:grpSpPr>
        <p:sp>
          <p:nvSpPr>
            <p:cNvPr id="22539" name="Rectangle 10"/>
            <p:cNvSpPr>
              <a:spLocks noChangeArrowheads="1"/>
            </p:cNvSpPr>
            <p:nvPr/>
          </p:nvSpPr>
          <p:spPr bwMode="auto">
            <a:xfrm>
              <a:off x="0" y="0"/>
              <a:ext cx="775" cy="785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2540" name="Rectangle 11"/>
            <p:cNvSpPr>
              <a:spLocks noChangeArrowheads="1"/>
            </p:cNvSpPr>
            <p:nvPr/>
          </p:nvSpPr>
          <p:spPr bwMode="auto">
            <a:xfrm>
              <a:off x="1085" y="1339"/>
              <a:ext cx="605" cy="612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2541" name="Rectangle 12"/>
            <p:cNvSpPr>
              <a:spLocks noChangeArrowheads="1"/>
            </p:cNvSpPr>
            <p:nvPr/>
          </p:nvSpPr>
          <p:spPr bwMode="auto">
            <a:xfrm>
              <a:off x="1925" y="1926"/>
              <a:ext cx="775" cy="785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2542" name="Rectangle 13"/>
            <p:cNvSpPr>
              <a:spLocks noChangeArrowheads="1"/>
            </p:cNvSpPr>
            <p:nvPr/>
          </p:nvSpPr>
          <p:spPr bwMode="auto">
            <a:xfrm>
              <a:off x="1510" y="270"/>
              <a:ext cx="745" cy="715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2543" name="Rectangle 14"/>
            <p:cNvSpPr>
              <a:spLocks noChangeArrowheads="1"/>
            </p:cNvSpPr>
            <p:nvPr/>
          </p:nvSpPr>
          <p:spPr bwMode="auto">
            <a:xfrm>
              <a:off x="3045" y="0"/>
              <a:ext cx="775" cy="785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2544" name="Rectangle 15"/>
            <p:cNvSpPr>
              <a:spLocks noChangeArrowheads="1"/>
            </p:cNvSpPr>
            <p:nvPr/>
          </p:nvSpPr>
          <p:spPr bwMode="auto">
            <a:xfrm>
              <a:off x="3830" y="1244"/>
              <a:ext cx="700" cy="685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2545" name="Rectangle 16"/>
            <p:cNvSpPr>
              <a:spLocks noChangeArrowheads="1"/>
            </p:cNvSpPr>
            <p:nvPr/>
          </p:nvSpPr>
          <p:spPr bwMode="auto">
            <a:xfrm>
              <a:off x="4785" y="1926"/>
              <a:ext cx="775" cy="785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2546" name="Rectangle 17"/>
            <p:cNvSpPr>
              <a:spLocks noChangeArrowheads="1"/>
            </p:cNvSpPr>
            <p:nvPr/>
          </p:nvSpPr>
          <p:spPr bwMode="auto">
            <a:xfrm>
              <a:off x="4480" y="317"/>
              <a:ext cx="895" cy="924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2547" name="Rectangle 18"/>
            <p:cNvSpPr>
              <a:spLocks noChangeArrowheads="1"/>
            </p:cNvSpPr>
            <p:nvPr/>
          </p:nvSpPr>
          <p:spPr bwMode="auto">
            <a:xfrm>
              <a:off x="5707" y="160"/>
              <a:ext cx="775" cy="785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2548" name="Rectangle 19"/>
            <p:cNvSpPr>
              <a:spLocks noChangeArrowheads="1"/>
            </p:cNvSpPr>
            <p:nvPr/>
          </p:nvSpPr>
          <p:spPr bwMode="auto">
            <a:xfrm>
              <a:off x="6795" y="1387"/>
              <a:ext cx="622" cy="632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2549" name="Rectangle 20"/>
            <p:cNvSpPr>
              <a:spLocks noChangeArrowheads="1"/>
            </p:cNvSpPr>
            <p:nvPr/>
          </p:nvSpPr>
          <p:spPr bwMode="auto">
            <a:xfrm>
              <a:off x="6065" y="1941"/>
              <a:ext cx="775" cy="785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2550" name="Rectangle 21"/>
            <p:cNvSpPr>
              <a:spLocks noChangeArrowheads="1"/>
            </p:cNvSpPr>
            <p:nvPr/>
          </p:nvSpPr>
          <p:spPr bwMode="auto">
            <a:xfrm>
              <a:off x="7237" y="290"/>
              <a:ext cx="915" cy="919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2551" name="Rectangle 22"/>
            <p:cNvSpPr>
              <a:spLocks noChangeArrowheads="1"/>
            </p:cNvSpPr>
            <p:nvPr/>
          </p:nvSpPr>
          <p:spPr bwMode="auto">
            <a:xfrm>
              <a:off x="10355" y="400"/>
              <a:ext cx="775" cy="785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2552" name="Rectangle 23"/>
            <p:cNvSpPr>
              <a:spLocks noChangeArrowheads="1"/>
            </p:cNvSpPr>
            <p:nvPr/>
          </p:nvSpPr>
          <p:spPr bwMode="auto">
            <a:xfrm>
              <a:off x="9652" y="1312"/>
              <a:ext cx="592" cy="602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2553" name="Rectangle 24"/>
            <p:cNvSpPr>
              <a:spLocks noChangeArrowheads="1"/>
            </p:cNvSpPr>
            <p:nvPr/>
          </p:nvSpPr>
          <p:spPr bwMode="auto">
            <a:xfrm>
              <a:off x="9937" y="1926"/>
              <a:ext cx="775" cy="785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2554" name="Rectangle 25"/>
            <p:cNvSpPr>
              <a:spLocks noChangeArrowheads="1"/>
            </p:cNvSpPr>
            <p:nvPr/>
          </p:nvSpPr>
          <p:spPr bwMode="auto">
            <a:xfrm>
              <a:off x="9057" y="497"/>
              <a:ext cx="720" cy="6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2555" name="Rectangle 26"/>
            <p:cNvSpPr>
              <a:spLocks noChangeArrowheads="1"/>
            </p:cNvSpPr>
            <p:nvPr/>
          </p:nvSpPr>
          <p:spPr bwMode="auto">
            <a:xfrm>
              <a:off x="12362" y="277"/>
              <a:ext cx="775" cy="785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2556" name="Rectangle 27"/>
            <p:cNvSpPr>
              <a:spLocks noChangeArrowheads="1"/>
            </p:cNvSpPr>
            <p:nvPr/>
          </p:nvSpPr>
          <p:spPr bwMode="auto">
            <a:xfrm>
              <a:off x="12605" y="1339"/>
              <a:ext cx="637" cy="65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2557" name="Rectangle 28"/>
            <p:cNvSpPr>
              <a:spLocks noChangeArrowheads="1"/>
            </p:cNvSpPr>
            <p:nvPr/>
          </p:nvSpPr>
          <p:spPr bwMode="auto">
            <a:xfrm>
              <a:off x="11447" y="207"/>
              <a:ext cx="570" cy="577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2558" name="Rectangle 29"/>
            <p:cNvSpPr>
              <a:spLocks noChangeArrowheads="1"/>
            </p:cNvSpPr>
            <p:nvPr/>
          </p:nvSpPr>
          <p:spPr bwMode="auto">
            <a:xfrm>
              <a:off x="13502" y="277"/>
              <a:ext cx="625" cy="655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8" name="Group 2"/>
          <p:cNvGrpSpPr>
            <a:grpSpLocks/>
          </p:cNvGrpSpPr>
          <p:nvPr/>
        </p:nvGrpSpPr>
        <p:grpSpPr bwMode="auto">
          <a:xfrm>
            <a:off x="41275" y="2649538"/>
            <a:ext cx="9069388" cy="1800225"/>
            <a:chOff x="0" y="0"/>
            <a:chExt cx="14282" cy="2834"/>
          </a:xfrm>
        </p:grpSpPr>
        <p:grpSp>
          <p:nvGrpSpPr>
            <p:cNvPr id="24579" name="Group 3"/>
            <p:cNvGrpSpPr>
              <a:grpSpLocks/>
            </p:cNvGrpSpPr>
            <p:nvPr/>
          </p:nvGrpSpPr>
          <p:grpSpPr bwMode="auto">
            <a:xfrm>
              <a:off x="0" y="0"/>
              <a:ext cx="14282" cy="2834"/>
              <a:chOff x="0" y="0"/>
              <a:chExt cx="14282" cy="2834"/>
            </a:xfrm>
          </p:grpSpPr>
          <p:pic>
            <p:nvPicPr>
              <p:cNvPr id="24580" name="Picture 4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835" cy="2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24581" name="Picture 5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2" y="0"/>
                <a:ext cx="2832" cy="2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24582" name="Picture 6"/>
              <p:cNvPicPr>
                <a:picLocks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25" y="0"/>
                <a:ext cx="2832" cy="2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24583" name="Picture 7"/>
              <p:cNvPicPr>
                <a:picLocks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87" y="0"/>
                <a:ext cx="2832" cy="2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24584" name="Picture 8"/>
              <p:cNvPicPr>
                <a:picLocks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47" y="0"/>
                <a:ext cx="2835" cy="2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4585" name="Rectangle 10"/>
            <p:cNvSpPr>
              <a:spLocks noChangeArrowheads="1"/>
            </p:cNvSpPr>
            <p:nvPr/>
          </p:nvSpPr>
          <p:spPr bwMode="auto">
            <a:xfrm>
              <a:off x="60" y="60"/>
              <a:ext cx="775" cy="785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4586" name="Rectangle 11"/>
            <p:cNvSpPr>
              <a:spLocks noChangeArrowheads="1"/>
            </p:cNvSpPr>
            <p:nvPr/>
          </p:nvSpPr>
          <p:spPr bwMode="auto">
            <a:xfrm>
              <a:off x="1145" y="1400"/>
              <a:ext cx="605" cy="612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4587" name="Rectangle 12"/>
            <p:cNvSpPr>
              <a:spLocks noChangeArrowheads="1"/>
            </p:cNvSpPr>
            <p:nvPr/>
          </p:nvSpPr>
          <p:spPr bwMode="auto">
            <a:xfrm>
              <a:off x="1985" y="1987"/>
              <a:ext cx="775" cy="785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4588" name="Rectangle 13"/>
            <p:cNvSpPr>
              <a:spLocks noChangeArrowheads="1"/>
            </p:cNvSpPr>
            <p:nvPr/>
          </p:nvSpPr>
          <p:spPr bwMode="auto">
            <a:xfrm>
              <a:off x="1570" y="330"/>
              <a:ext cx="745" cy="715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4589" name="Rectangle 14"/>
            <p:cNvSpPr>
              <a:spLocks noChangeArrowheads="1"/>
            </p:cNvSpPr>
            <p:nvPr/>
          </p:nvSpPr>
          <p:spPr bwMode="auto">
            <a:xfrm>
              <a:off x="3105" y="60"/>
              <a:ext cx="775" cy="785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4590" name="Rectangle 15"/>
            <p:cNvSpPr>
              <a:spLocks noChangeArrowheads="1"/>
            </p:cNvSpPr>
            <p:nvPr/>
          </p:nvSpPr>
          <p:spPr bwMode="auto">
            <a:xfrm>
              <a:off x="3890" y="1305"/>
              <a:ext cx="700" cy="682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4591" name="Rectangle 16"/>
            <p:cNvSpPr>
              <a:spLocks noChangeArrowheads="1"/>
            </p:cNvSpPr>
            <p:nvPr/>
          </p:nvSpPr>
          <p:spPr bwMode="auto">
            <a:xfrm>
              <a:off x="4845" y="1987"/>
              <a:ext cx="775" cy="785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4592" name="Rectangle 17"/>
            <p:cNvSpPr>
              <a:spLocks noChangeArrowheads="1"/>
            </p:cNvSpPr>
            <p:nvPr/>
          </p:nvSpPr>
          <p:spPr bwMode="auto">
            <a:xfrm>
              <a:off x="4540" y="377"/>
              <a:ext cx="895" cy="925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4593" name="Rectangle 18"/>
            <p:cNvSpPr>
              <a:spLocks noChangeArrowheads="1"/>
            </p:cNvSpPr>
            <p:nvPr/>
          </p:nvSpPr>
          <p:spPr bwMode="auto">
            <a:xfrm>
              <a:off x="5767" y="220"/>
              <a:ext cx="775" cy="785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4594" name="Rectangle 19"/>
            <p:cNvSpPr>
              <a:spLocks noChangeArrowheads="1"/>
            </p:cNvSpPr>
            <p:nvPr/>
          </p:nvSpPr>
          <p:spPr bwMode="auto">
            <a:xfrm>
              <a:off x="6855" y="1447"/>
              <a:ext cx="622" cy="63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4595" name="Rectangle 20"/>
            <p:cNvSpPr>
              <a:spLocks noChangeArrowheads="1"/>
            </p:cNvSpPr>
            <p:nvPr/>
          </p:nvSpPr>
          <p:spPr bwMode="auto">
            <a:xfrm>
              <a:off x="6125" y="2002"/>
              <a:ext cx="775" cy="785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4596" name="Rectangle 21"/>
            <p:cNvSpPr>
              <a:spLocks noChangeArrowheads="1"/>
            </p:cNvSpPr>
            <p:nvPr/>
          </p:nvSpPr>
          <p:spPr bwMode="auto">
            <a:xfrm>
              <a:off x="7297" y="350"/>
              <a:ext cx="915" cy="92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4597" name="Rectangle 22"/>
            <p:cNvSpPr>
              <a:spLocks noChangeArrowheads="1"/>
            </p:cNvSpPr>
            <p:nvPr/>
          </p:nvSpPr>
          <p:spPr bwMode="auto">
            <a:xfrm>
              <a:off x="10415" y="460"/>
              <a:ext cx="775" cy="785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4598" name="Rectangle 23"/>
            <p:cNvSpPr>
              <a:spLocks noChangeArrowheads="1"/>
            </p:cNvSpPr>
            <p:nvPr/>
          </p:nvSpPr>
          <p:spPr bwMode="auto">
            <a:xfrm>
              <a:off x="9712" y="1372"/>
              <a:ext cx="592" cy="60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4599" name="Rectangle 24"/>
            <p:cNvSpPr>
              <a:spLocks noChangeArrowheads="1"/>
            </p:cNvSpPr>
            <p:nvPr/>
          </p:nvSpPr>
          <p:spPr bwMode="auto">
            <a:xfrm>
              <a:off x="9997" y="1987"/>
              <a:ext cx="775" cy="785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4600" name="Rectangle 25"/>
            <p:cNvSpPr>
              <a:spLocks noChangeArrowheads="1"/>
            </p:cNvSpPr>
            <p:nvPr/>
          </p:nvSpPr>
          <p:spPr bwMode="auto">
            <a:xfrm>
              <a:off x="9117" y="555"/>
              <a:ext cx="720" cy="692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4601" name="Rectangle 26"/>
            <p:cNvSpPr>
              <a:spLocks noChangeArrowheads="1"/>
            </p:cNvSpPr>
            <p:nvPr/>
          </p:nvSpPr>
          <p:spPr bwMode="auto">
            <a:xfrm>
              <a:off x="12422" y="337"/>
              <a:ext cx="775" cy="785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4602" name="Rectangle 27"/>
            <p:cNvSpPr>
              <a:spLocks noChangeArrowheads="1"/>
            </p:cNvSpPr>
            <p:nvPr/>
          </p:nvSpPr>
          <p:spPr bwMode="auto">
            <a:xfrm>
              <a:off x="12665" y="1400"/>
              <a:ext cx="637" cy="647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4603" name="Rectangle 28"/>
            <p:cNvSpPr>
              <a:spLocks noChangeArrowheads="1"/>
            </p:cNvSpPr>
            <p:nvPr/>
          </p:nvSpPr>
          <p:spPr bwMode="auto">
            <a:xfrm>
              <a:off x="11507" y="267"/>
              <a:ext cx="570" cy="577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4604" name="Rectangle 29"/>
            <p:cNvSpPr>
              <a:spLocks noChangeArrowheads="1"/>
            </p:cNvSpPr>
            <p:nvPr/>
          </p:nvSpPr>
          <p:spPr bwMode="auto">
            <a:xfrm>
              <a:off x="13562" y="337"/>
              <a:ext cx="625" cy="655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</p:grpSp>
      <p:sp>
        <p:nvSpPr>
          <p:cNvPr id="24605" name="Text Box 2"/>
          <p:cNvSpPr txBox="1">
            <a:spLocks noChangeArrowheads="1"/>
          </p:cNvSpPr>
          <p:nvPr/>
        </p:nvSpPr>
        <p:spPr bwMode="auto">
          <a:xfrm>
            <a:off x="31750" y="471488"/>
            <a:ext cx="9086850" cy="70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4000">
                <a:latin typeface="Ubuntu" charset="0"/>
                <a:cs typeface="Arial" panose="020B0604020202020204" pitchFamily="34" charset="0"/>
              </a:rPr>
              <a:t>Initializing with local smoothness</a:t>
            </a:r>
          </a:p>
        </p:txBody>
      </p:sp>
      <p:sp>
        <p:nvSpPr>
          <p:cNvPr id="24606" name="Text Box 3"/>
          <p:cNvSpPr txBox="1">
            <a:spLocks noChangeArrowheads="1"/>
          </p:cNvSpPr>
          <p:nvPr/>
        </p:nvSpPr>
        <p:spPr bwMode="auto">
          <a:xfrm>
            <a:off x="736600" y="1377950"/>
            <a:ext cx="82438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3200" dirty="0" smtClean="0">
                <a:latin typeface="Ubuntu" charset="0"/>
              </a:rPr>
              <a:t>Search </a:t>
            </a:r>
            <a:r>
              <a:rPr lang="en-US" altLang="en-US" sz="3200" dirty="0">
                <a:latin typeface="Ubuntu" charset="0"/>
              </a:rPr>
              <a:t>for locally similar-looking patches</a:t>
            </a:r>
            <a:endParaRPr lang="en-US" altLang="en-US" sz="1800" dirty="0"/>
          </a:p>
        </p:txBody>
      </p:sp>
      <p:sp>
        <p:nvSpPr>
          <p:cNvPr id="24607" name="Text Box 33"/>
          <p:cNvSpPr txBox="1">
            <a:spLocks noChangeArrowheads="1"/>
          </p:cNvSpPr>
          <p:nvPr/>
        </p:nvSpPr>
        <p:spPr bwMode="auto">
          <a:xfrm>
            <a:off x="1181100" y="5435600"/>
            <a:ext cx="2114550" cy="57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Ubuntu" charset="0"/>
                <a:cs typeface="Arial" panose="020B0604020202020204" pitchFamily="34" charset="0"/>
              </a:rPr>
              <a:t>Solve for</a:t>
            </a:r>
            <a:endParaRPr lang="en-US" altLang="en-US" sz="1800">
              <a:cs typeface="Arial" panose="020B0604020202020204" pitchFamily="34" charset="0"/>
            </a:endParaRPr>
          </a:p>
        </p:txBody>
      </p:sp>
      <p:pic>
        <p:nvPicPr>
          <p:cNvPr id="24608" name="Picture 3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725" y="5240338"/>
            <a:ext cx="5173663" cy="969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grpSp>
        <p:nvGrpSpPr>
          <p:cNvPr id="24609" name="Group 33"/>
          <p:cNvGrpSpPr>
            <a:grpSpLocks/>
          </p:cNvGrpSpPr>
          <p:nvPr/>
        </p:nvGrpSpPr>
        <p:grpSpPr bwMode="auto">
          <a:xfrm>
            <a:off x="1276350" y="3095625"/>
            <a:ext cx="7593013" cy="663575"/>
            <a:chOff x="0" y="0"/>
            <a:chExt cx="11957" cy="1046"/>
          </a:xfrm>
        </p:grpSpPr>
        <p:sp>
          <p:nvSpPr>
            <p:cNvPr id="24610" name="Arrow 1201"/>
            <p:cNvSpPr>
              <a:spLocks noChangeShapeType="1"/>
            </p:cNvSpPr>
            <p:nvPr/>
          </p:nvSpPr>
          <p:spPr bwMode="auto">
            <a:xfrm flipV="1">
              <a:off x="5245" y="996"/>
              <a:ext cx="2837" cy="50"/>
            </a:xfrm>
            <a:prstGeom prst="line">
              <a:avLst/>
            </a:prstGeom>
            <a:noFill/>
            <a:ln w="63500" cmpd="sng">
              <a:solidFill>
                <a:srgbClr val="FFFF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4611" name="Arrow 1201"/>
            <p:cNvSpPr>
              <a:spLocks noChangeShapeType="1"/>
            </p:cNvSpPr>
            <p:nvPr/>
          </p:nvSpPr>
          <p:spPr bwMode="auto">
            <a:xfrm>
              <a:off x="0" y="0"/>
              <a:ext cx="3060" cy="165"/>
            </a:xfrm>
            <a:prstGeom prst="line">
              <a:avLst/>
            </a:prstGeom>
            <a:noFill/>
            <a:ln w="63500" cmpd="sng">
              <a:solidFill>
                <a:srgbClr val="FFFF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4612" name="Arrow 1201"/>
            <p:cNvSpPr>
              <a:spLocks noChangeShapeType="1"/>
            </p:cNvSpPr>
            <p:nvPr/>
          </p:nvSpPr>
          <p:spPr bwMode="auto">
            <a:xfrm flipV="1">
              <a:off x="8082" y="0"/>
              <a:ext cx="3875" cy="993"/>
            </a:xfrm>
            <a:prstGeom prst="line">
              <a:avLst/>
            </a:prstGeom>
            <a:noFill/>
            <a:ln w="63500" cmpd="sng">
              <a:solidFill>
                <a:srgbClr val="FFFF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4613" name="Arrow 1201"/>
            <p:cNvSpPr>
              <a:spLocks noChangeShapeType="1"/>
            </p:cNvSpPr>
            <p:nvPr/>
          </p:nvSpPr>
          <p:spPr bwMode="auto">
            <a:xfrm>
              <a:off x="3062" y="163"/>
              <a:ext cx="2182" cy="883"/>
            </a:xfrm>
            <a:prstGeom prst="line">
              <a:avLst/>
            </a:prstGeom>
            <a:noFill/>
            <a:ln w="63500" cmpd="sng">
              <a:solidFill>
                <a:srgbClr val="FFFF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</p:grpSp>
      <p:grpSp>
        <p:nvGrpSpPr>
          <p:cNvPr id="24614" name="Group 38"/>
          <p:cNvGrpSpPr>
            <a:grpSpLocks/>
          </p:cNvGrpSpPr>
          <p:nvPr/>
        </p:nvGrpSpPr>
        <p:grpSpPr bwMode="auto">
          <a:xfrm>
            <a:off x="965200" y="2962275"/>
            <a:ext cx="7342188" cy="796925"/>
            <a:chOff x="0" y="0"/>
            <a:chExt cx="11563" cy="1256"/>
          </a:xfrm>
        </p:grpSpPr>
        <p:sp>
          <p:nvSpPr>
            <p:cNvPr id="24615" name="Arrow 1201"/>
            <p:cNvSpPr>
              <a:spLocks noChangeShapeType="1"/>
            </p:cNvSpPr>
            <p:nvPr/>
          </p:nvSpPr>
          <p:spPr bwMode="auto">
            <a:xfrm flipV="1">
              <a:off x="0" y="0"/>
              <a:ext cx="2060" cy="1256"/>
            </a:xfrm>
            <a:prstGeom prst="line">
              <a:avLst/>
            </a:prstGeom>
            <a:noFill/>
            <a:ln w="63500" cmpd="sng">
              <a:solidFill>
                <a:srgbClr val="FFFF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4616" name="Arrow 1201"/>
            <p:cNvSpPr>
              <a:spLocks noChangeShapeType="1"/>
            </p:cNvSpPr>
            <p:nvPr/>
          </p:nvSpPr>
          <p:spPr bwMode="auto">
            <a:xfrm>
              <a:off x="2063" y="0"/>
              <a:ext cx="2658" cy="113"/>
            </a:xfrm>
            <a:prstGeom prst="line">
              <a:avLst/>
            </a:prstGeom>
            <a:noFill/>
            <a:ln w="63500" cmpd="sng">
              <a:solidFill>
                <a:srgbClr val="FFFF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4617" name="Arrow 1201"/>
            <p:cNvSpPr>
              <a:spLocks noChangeShapeType="1"/>
            </p:cNvSpPr>
            <p:nvPr/>
          </p:nvSpPr>
          <p:spPr bwMode="auto">
            <a:xfrm>
              <a:off x="4720" y="113"/>
              <a:ext cx="4628" cy="260"/>
            </a:xfrm>
            <a:prstGeom prst="line">
              <a:avLst/>
            </a:prstGeom>
            <a:noFill/>
            <a:ln w="63500" cmpd="sng">
              <a:solidFill>
                <a:srgbClr val="FFFF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4618" name="Arrow 1201"/>
            <p:cNvSpPr>
              <a:spLocks noChangeShapeType="1"/>
            </p:cNvSpPr>
            <p:nvPr/>
          </p:nvSpPr>
          <p:spPr bwMode="auto">
            <a:xfrm>
              <a:off x="9348" y="373"/>
              <a:ext cx="2215" cy="883"/>
            </a:xfrm>
            <a:prstGeom prst="line">
              <a:avLst/>
            </a:prstGeom>
            <a:noFill/>
            <a:ln w="63500" cmpd="sng">
              <a:solidFill>
                <a:srgbClr val="FFFF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</p:grpSp>
      <p:grpSp>
        <p:nvGrpSpPr>
          <p:cNvPr id="24619" name="Group 43"/>
          <p:cNvGrpSpPr>
            <a:grpSpLocks/>
          </p:cNvGrpSpPr>
          <p:nvPr/>
        </p:nvGrpSpPr>
        <p:grpSpPr bwMode="auto">
          <a:xfrm>
            <a:off x="4606925" y="3727450"/>
            <a:ext cx="3703638" cy="2279650"/>
            <a:chOff x="0" y="0"/>
            <a:chExt cx="5833" cy="3590"/>
          </a:xfrm>
        </p:grpSpPr>
        <p:sp>
          <p:nvSpPr>
            <p:cNvPr id="24620" name="Arrow 1006"/>
            <p:cNvSpPr>
              <a:spLocks noChangeShapeType="1"/>
            </p:cNvSpPr>
            <p:nvPr/>
          </p:nvSpPr>
          <p:spPr bwMode="auto">
            <a:xfrm flipH="1" flipV="1">
              <a:off x="1503" y="50"/>
              <a:ext cx="1303" cy="2523"/>
            </a:xfrm>
            <a:prstGeom prst="line">
              <a:avLst/>
            </a:prstGeom>
            <a:noFill/>
            <a:ln w="88900" cmpd="sng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4621" name="Line 45"/>
            <p:cNvSpPr>
              <a:spLocks noChangeShapeType="1"/>
            </p:cNvSpPr>
            <p:nvPr/>
          </p:nvSpPr>
          <p:spPr bwMode="auto">
            <a:xfrm flipV="1">
              <a:off x="0" y="0"/>
              <a:ext cx="2835" cy="50"/>
            </a:xfrm>
            <a:prstGeom prst="line">
              <a:avLst/>
            </a:prstGeom>
            <a:noFill/>
            <a:ln w="38100" cmpd="sng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4622" name="Rectangle 48"/>
            <p:cNvSpPr>
              <a:spLocks noChangeArrowheads="1"/>
            </p:cNvSpPr>
            <p:nvPr/>
          </p:nvSpPr>
          <p:spPr bwMode="auto">
            <a:xfrm>
              <a:off x="1400" y="2680"/>
              <a:ext cx="4433" cy="910"/>
            </a:xfrm>
            <a:prstGeom prst="rect">
              <a:avLst/>
            </a:prstGeom>
            <a:noFill/>
            <a:ln w="25400" cmpd="sng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31750" y="471488"/>
            <a:ext cx="9086850" cy="70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4000">
                <a:latin typeface="Ubuntu" charset="0"/>
                <a:cs typeface="Arial" panose="020B0604020202020204" pitchFamily="34" charset="0"/>
              </a:rPr>
              <a:t>Initializing with local smoothness</a:t>
            </a:r>
          </a:p>
        </p:txBody>
      </p:sp>
      <p:grpSp>
        <p:nvGrpSpPr>
          <p:cNvPr id="26627" name="Group 3"/>
          <p:cNvGrpSpPr>
            <a:grpSpLocks/>
          </p:cNvGrpSpPr>
          <p:nvPr/>
        </p:nvGrpSpPr>
        <p:grpSpPr bwMode="auto">
          <a:xfrm>
            <a:off x="41275" y="2649538"/>
            <a:ext cx="9069388" cy="1800225"/>
            <a:chOff x="0" y="0"/>
            <a:chExt cx="14282" cy="2834"/>
          </a:xfrm>
        </p:grpSpPr>
        <p:pic>
          <p:nvPicPr>
            <p:cNvPr id="26628" name="Picture 4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835" cy="2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26629" name="Picture 5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2" y="0"/>
              <a:ext cx="2832" cy="2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26630" name="Picture 6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5" y="0"/>
              <a:ext cx="2832" cy="2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26631" name="Picture 7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7" y="0"/>
              <a:ext cx="2832" cy="2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26632" name="Picture 8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47" y="0"/>
              <a:ext cx="2835" cy="2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</p:grpSp>
      <p:sp>
        <p:nvSpPr>
          <p:cNvPr id="26633" name="Rectangle 11"/>
          <p:cNvSpPr>
            <a:spLocks noChangeArrowheads="1"/>
          </p:cNvSpPr>
          <p:nvPr/>
        </p:nvSpPr>
        <p:spPr bwMode="auto">
          <a:xfrm>
            <a:off x="768350" y="3538538"/>
            <a:ext cx="384175" cy="388937"/>
          </a:xfrm>
          <a:prstGeom prst="rect">
            <a:avLst/>
          </a:prstGeom>
          <a:noFill/>
          <a:ln w="63500" cmpd="sng">
            <a:solidFill>
              <a:srgbClr val="3366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26634" name="Rectangle 15"/>
          <p:cNvSpPr>
            <a:spLocks noChangeArrowheads="1"/>
          </p:cNvSpPr>
          <p:nvPr/>
        </p:nvSpPr>
        <p:spPr bwMode="auto">
          <a:xfrm>
            <a:off x="2511425" y="3478213"/>
            <a:ext cx="444500" cy="433387"/>
          </a:xfrm>
          <a:prstGeom prst="rect">
            <a:avLst/>
          </a:prstGeom>
          <a:noFill/>
          <a:ln w="63500" cmpd="sng">
            <a:solidFill>
              <a:srgbClr val="3366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26635" name="Rectangle 19"/>
          <p:cNvSpPr>
            <a:spLocks noChangeArrowheads="1"/>
          </p:cNvSpPr>
          <p:nvPr/>
        </p:nvSpPr>
        <p:spPr bwMode="auto">
          <a:xfrm>
            <a:off x="4394200" y="3568700"/>
            <a:ext cx="395288" cy="400050"/>
          </a:xfrm>
          <a:prstGeom prst="rect">
            <a:avLst/>
          </a:prstGeom>
          <a:noFill/>
          <a:ln w="63500" cmpd="sng">
            <a:solidFill>
              <a:srgbClr val="3366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26636" name="Rectangle 23"/>
          <p:cNvSpPr>
            <a:spLocks noChangeArrowheads="1"/>
          </p:cNvSpPr>
          <p:nvPr/>
        </p:nvSpPr>
        <p:spPr bwMode="auto">
          <a:xfrm>
            <a:off x="6207125" y="3521075"/>
            <a:ext cx="377825" cy="381000"/>
          </a:xfrm>
          <a:prstGeom prst="rect">
            <a:avLst/>
          </a:prstGeom>
          <a:noFill/>
          <a:ln w="63500" cmpd="sng">
            <a:solidFill>
              <a:srgbClr val="3366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26637" name="Rectangle 27"/>
          <p:cNvSpPr>
            <a:spLocks noChangeArrowheads="1"/>
          </p:cNvSpPr>
          <p:nvPr/>
        </p:nvSpPr>
        <p:spPr bwMode="auto">
          <a:xfrm>
            <a:off x="8083550" y="3538538"/>
            <a:ext cx="404813" cy="411162"/>
          </a:xfrm>
          <a:prstGeom prst="rect">
            <a:avLst/>
          </a:prstGeom>
          <a:noFill/>
          <a:ln w="63500" cmpd="sng">
            <a:solidFill>
              <a:srgbClr val="3366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26638" name="Line 29"/>
          <p:cNvSpPr>
            <a:spLocks noChangeShapeType="1"/>
          </p:cNvSpPr>
          <p:nvPr/>
        </p:nvSpPr>
        <p:spPr bwMode="auto">
          <a:xfrm flipV="1">
            <a:off x="962025" y="3690938"/>
            <a:ext cx="1776413" cy="61912"/>
          </a:xfrm>
          <a:prstGeom prst="line">
            <a:avLst/>
          </a:prstGeom>
          <a:noFill/>
          <a:ln w="63500" cmpd="sng">
            <a:solidFill>
              <a:srgbClr val="FFFF00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26639" name="Line 30"/>
          <p:cNvSpPr>
            <a:spLocks noChangeShapeType="1"/>
          </p:cNvSpPr>
          <p:nvPr/>
        </p:nvSpPr>
        <p:spPr bwMode="auto">
          <a:xfrm>
            <a:off x="2740025" y="3690938"/>
            <a:ext cx="1854200" cy="61912"/>
          </a:xfrm>
          <a:prstGeom prst="line">
            <a:avLst/>
          </a:prstGeom>
          <a:noFill/>
          <a:ln w="63500" cmpd="sng">
            <a:solidFill>
              <a:srgbClr val="FFFF00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26640" name="Line 31"/>
          <p:cNvSpPr>
            <a:spLocks noChangeShapeType="1"/>
          </p:cNvSpPr>
          <p:nvPr/>
        </p:nvSpPr>
        <p:spPr bwMode="auto">
          <a:xfrm flipV="1">
            <a:off x="4594225" y="3721100"/>
            <a:ext cx="1797050" cy="33338"/>
          </a:xfrm>
          <a:prstGeom prst="line">
            <a:avLst/>
          </a:prstGeom>
          <a:noFill/>
          <a:ln w="63500" cmpd="sng">
            <a:solidFill>
              <a:srgbClr val="FFFF00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26641" name="Line 32"/>
          <p:cNvSpPr>
            <a:spLocks noChangeShapeType="1"/>
          </p:cNvSpPr>
          <p:nvPr/>
        </p:nvSpPr>
        <p:spPr bwMode="auto">
          <a:xfrm>
            <a:off x="6391275" y="3724275"/>
            <a:ext cx="1887538" cy="30163"/>
          </a:xfrm>
          <a:prstGeom prst="line">
            <a:avLst/>
          </a:prstGeom>
          <a:noFill/>
          <a:ln w="63500" cmpd="sng">
            <a:solidFill>
              <a:srgbClr val="FFFF00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26642" name="Text Box 33"/>
          <p:cNvSpPr txBox="1">
            <a:spLocks noChangeArrowheads="1"/>
          </p:cNvSpPr>
          <p:nvPr/>
        </p:nvSpPr>
        <p:spPr bwMode="auto">
          <a:xfrm>
            <a:off x="736600" y="1377950"/>
            <a:ext cx="824388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3200" dirty="0" smtClean="0">
                <a:latin typeface="Ubuntu" charset="0"/>
                <a:cs typeface="Arial" panose="020B0604020202020204" pitchFamily="34" charset="0"/>
              </a:rPr>
              <a:t>Search </a:t>
            </a:r>
            <a:r>
              <a:rPr lang="en-US" altLang="en-US" sz="3200" dirty="0">
                <a:latin typeface="Ubuntu" charset="0"/>
                <a:cs typeface="Arial" panose="020B0604020202020204" pitchFamily="34" charset="0"/>
              </a:rPr>
              <a:t>for locally similar-looking patches</a:t>
            </a:r>
            <a:endParaRPr lang="en-US" altLang="en-US" sz="1800" dirty="0">
              <a:cs typeface="Arial" panose="020B0604020202020204" pitchFamily="34" charset="0"/>
            </a:endParaRPr>
          </a:p>
        </p:txBody>
      </p:sp>
      <p:sp>
        <p:nvSpPr>
          <p:cNvPr id="26643" name="Text Box 34"/>
          <p:cNvSpPr txBox="1">
            <a:spLocks noChangeArrowheads="1"/>
          </p:cNvSpPr>
          <p:nvPr/>
        </p:nvSpPr>
        <p:spPr bwMode="auto">
          <a:xfrm>
            <a:off x="1181100" y="5435600"/>
            <a:ext cx="2114550" cy="57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Ubuntu" charset="0"/>
                <a:cs typeface="Arial" panose="020B0604020202020204" pitchFamily="34" charset="0"/>
              </a:rPr>
              <a:t>Solve for</a:t>
            </a:r>
            <a:endParaRPr lang="en-US" altLang="en-US" sz="1800">
              <a:cs typeface="Arial" panose="020B0604020202020204" pitchFamily="34" charset="0"/>
            </a:endParaRPr>
          </a:p>
        </p:txBody>
      </p:sp>
      <p:pic>
        <p:nvPicPr>
          <p:cNvPr id="26644" name="Picture 3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725" y="5240338"/>
            <a:ext cx="5173663" cy="969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sp>
        <p:nvSpPr>
          <p:cNvPr id="26645" name="Text Box 36"/>
          <p:cNvSpPr txBox="1">
            <a:spLocks noChangeArrowheads="1"/>
          </p:cNvSpPr>
          <p:nvPr/>
        </p:nvSpPr>
        <p:spPr bwMode="auto">
          <a:xfrm>
            <a:off x="1069975" y="4448175"/>
            <a:ext cx="70024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3200">
                <a:latin typeface="Ubuntu" charset="0"/>
                <a:cs typeface="Arial" panose="020B0604020202020204" pitchFamily="34" charset="0"/>
              </a:rPr>
              <a:t>Solve with dynamic programming</a:t>
            </a:r>
            <a:endParaRPr lang="en-US" altLang="en-US" sz="1800"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/>
          <p:cNvSpPr txBox="1">
            <a:spLocks noChangeArrowheads="1"/>
          </p:cNvSpPr>
          <p:nvPr/>
        </p:nvSpPr>
        <p:spPr bwMode="auto">
          <a:xfrm>
            <a:off x="31750" y="471488"/>
            <a:ext cx="9086850" cy="70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4000">
                <a:latin typeface="Ubuntu" charset="0"/>
                <a:cs typeface="Arial" panose="020B0604020202020204" pitchFamily="34" charset="0"/>
              </a:rPr>
              <a:t>Initializing with local smoothness</a:t>
            </a:r>
          </a:p>
        </p:txBody>
      </p:sp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736600" y="1377950"/>
            <a:ext cx="82438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3200" dirty="0" smtClean="0">
                <a:latin typeface="Ubuntu" charset="0"/>
              </a:rPr>
              <a:t>Compute </a:t>
            </a:r>
            <a:r>
              <a:rPr lang="en-US" altLang="en-US" sz="3200" dirty="0">
                <a:latin typeface="Ubuntu" charset="0"/>
              </a:rPr>
              <a:t>multiple initial chains</a:t>
            </a:r>
            <a:endParaRPr lang="en-US" altLang="en-US" sz="1800" dirty="0"/>
          </a:p>
        </p:txBody>
      </p:sp>
      <p:grpSp>
        <p:nvGrpSpPr>
          <p:cNvPr id="28676" name="Group 4"/>
          <p:cNvGrpSpPr>
            <a:grpSpLocks noChangeAspect="1"/>
          </p:cNvGrpSpPr>
          <p:nvPr/>
        </p:nvGrpSpPr>
        <p:grpSpPr bwMode="auto">
          <a:xfrm>
            <a:off x="947738" y="2012950"/>
            <a:ext cx="7253287" cy="1439863"/>
            <a:chOff x="0" y="0"/>
            <a:chExt cx="14282" cy="2834"/>
          </a:xfrm>
        </p:grpSpPr>
        <p:grpSp>
          <p:nvGrpSpPr>
            <p:cNvPr id="28677" name="Group 5"/>
            <p:cNvGrpSpPr>
              <a:grpSpLocks noChangeAspect="1"/>
            </p:cNvGrpSpPr>
            <p:nvPr/>
          </p:nvGrpSpPr>
          <p:grpSpPr bwMode="auto">
            <a:xfrm>
              <a:off x="0" y="0"/>
              <a:ext cx="14282" cy="2834"/>
              <a:chOff x="0" y="0"/>
              <a:chExt cx="14282" cy="2834"/>
            </a:xfrm>
          </p:grpSpPr>
          <p:pic>
            <p:nvPicPr>
              <p:cNvPr id="28678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835" cy="2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28679" name="Picture 7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3" y="0"/>
                <a:ext cx="2832" cy="2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28680" name="Picture 8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23" y="0"/>
                <a:ext cx="2835" cy="2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28681" name="Picture 9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87" y="0"/>
                <a:ext cx="2832" cy="2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28682" name="Picture 10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47" y="0"/>
                <a:ext cx="2835" cy="2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8683" name="Rectangle 11"/>
            <p:cNvSpPr>
              <a:spLocks noChangeAspect="1" noChangeArrowheads="1"/>
            </p:cNvSpPr>
            <p:nvPr/>
          </p:nvSpPr>
          <p:spPr bwMode="auto">
            <a:xfrm>
              <a:off x="1147" y="1400"/>
              <a:ext cx="603" cy="612"/>
            </a:xfrm>
            <a:prstGeom prst="rect">
              <a:avLst/>
            </a:prstGeom>
            <a:noFill/>
            <a:ln w="63500" cmpd="sng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8684" name="Rectangle 15"/>
            <p:cNvSpPr>
              <a:spLocks noChangeAspect="1" noChangeArrowheads="1"/>
            </p:cNvSpPr>
            <p:nvPr/>
          </p:nvSpPr>
          <p:spPr bwMode="auto">
            <a:xfrm>
              <a:off x="3892" y="1306"/>
              <a:ext cx="697" cy="681"/>
            </a:xfrm>
            <a:prstGeom prst="rect">
              <a:avLst/>
            </a:prstGeom>
            <a:noFill/>
            <a:ln w="63500" cmpd="sng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8685" name="Rectangle 19"/>
            <p:cNvSpPr>
              <a:spLocks noChangeAspect="1" noChangeArrowheads="1"/>
            </p:cNvSpPr>
            <p:nvPr/>
          </p:nvSpPr>
          <p:spPr bwMode="auto">
            <a:xfrm>
              <a:off x="6855" y="1447"/>
              <a:ext cx="622" cy="631"/>
            </a:xfrm>
            <a:prstGeom prst="rect">
              <a:avLst/>
            </a:prstGeom>
            <a:noFill/>
            <a:ln w="63500" cmpd="sng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8686" name="Rectangle 23"/>
            <p:cNvSpPr>
              <a:spLocks noChangeAspect="1" noChangeArrowheads="1"/>
            </p:cNvSpPr>
            <p:nvPr/>
          </p:nvSpPr>
          <p:spPr bwMode="auto">
            <a:xfrm>
              <a:off x="9712" y="1372"/>
              <a:ext cx="594" cy="600"/>
            </a:xfrm>
            <a:prstGeom prst="rect">
              <a:avLst/>
            </a:prstGeom>
            <a:noFill/>
            <a:ln w="63500" cmpd="sng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8687" name="Rectangle 27"/>
            <p:cNvSpPr>
              <a:spLocks noChangeAspect="1" noChangeArrowheads="1"/>
            </p:cNvSpPr>
            <p:nvPr/>
          </p:nvSpPr>
          <p:spPr bwMode="auto">
            <a:xfrm>
              <a:off x="12663" y="1400"/>
              <a:ext cx="641" cy="647"/>
            </a:xfrm>
            <a:prstGeom prst="rect">
              <a:avLst/>
            </a:prstGeom>
            <a:noFill/>
            <a:ln w="63500" cmpd="sng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8688" name="Line 29"/>
            <p:cNvSpPr>
              <a:spLocks noChangeAspect="1" noChangeShapeType="1"/>
            </p:cNvSpPr>
            <p:nvPr/>
          </p:nvSpPr>
          <p:spPr bwMode="auto">
            <a:xfrm flipV="1">
              <a:off x="1450" y="1640"/>
              <a:ext cx="2798" cy="97"/>
            </a:xfrm>
            <a:prstGeom prst="line">
              <a:avLst/>
            </a:prstGeom>
            <a:noFill/>
            <a:ln w="63500" cmpd="sng">
              <a:solidFill>
                <a:srgbClr val="FFFF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8689" name="Line 30"/>
            <p:cNvSpPr>
              <a:spLocks noChangeAspect="1" noChangeShapeType="1"/>
            </p:cNvSpPr>
            <p:nvPr/>
          </p:nvSpPr>
          <p:spPr bwMode="auto">
            <a:xfrm>
              <a:off x="4248" y="1640"/>
              <a:ext cx="2923" cy="97"/>
            </a:xfrm>
            <a:prstGeom prst="line">
              <a:avLst/>
            </a:prstGeom>
            <a:noFill/>
            <a:ln w="63500" cmpd="sng">
              <a:solidFill>
                <a:srgbClr val="FFFF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8690" name="Line 31"/>
            <p:cNvSpPr>
              <a:spLocks noChangeAspect="1" noChangeShapeType="1"/>
            </p:cNvSpPr>
            <p:nvPr/>
          </p:nvSpPr>
          <p:spPr bwMode="auto">
            <a:xfrm flipV="1">
              <a:off x="7171" y="1687"/>
              <a:ext cx="2829" cy="53"/>
            </a:xfrm>
            <a:prstGeom prst="line">
              <a:avLst/>
            </a:prstGeom>
            <a:noFill/>
            <a:ln w="63500" cmpd="sng">
              <a:solidFill>
                <a:srgbClr val="FFFF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8691" name="Line 32"/>
            <p:cNvSpPr>
              <a:spLocks noChangeAspect="1" noChangeShapeType="1"/>
            </p:cNvSpPr>
            <p:nvPr/>
          </p:nvSpPr>
          <p:spPr bwMode="auto">
            <a:xfrm>
              <a:off x="10000" y="1694"/>
              <a:ext cx="2973" cy="47"/>
            </a:xfrm>
            <a:prstGeom prst="line">
              <a:avLst/>
            </a:prstGeom>
            <a:noFill/>
            <a:ln w="63500" cmpd="sng">
              <a:solidFill>
                <a:srgbClr val="FFFF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</p:grpSp>
      <p:grpSp>
        <p:nvGrpSpPr>
          <p:cNvPr id="28692" name="Group 20"/>
          <p:cNvGrpSpPr>
            <a:grpSpLocks noChangeAspect="1"/>
          </p:cNvGrpSpPr>
          <p:nvPr/>
        </p:nvGrpSpPr>
        <p:grpSpPr bwMode="auto">
          <a:xfrm>
            <a:off x="947738" y="5146675"/>
            <a:ext cx="7253287" cy="1438275"/>
            <a:chOff x="0" y="0"/>
            <a:chExt cx="14282" cy="2834"/>
          </a:xfrm>
        </p:grpSpPr>
        <p:grpSp>
          <p:nvGrpSpPr>
            <p:cNvPr id="28693" name="Group 21"/>
            <p:cNvGrpSpPr>
              <a:grpSpLocks noChangeAspect="1"/>
            </p:cNvGrpSpPr>
            <p:nvPr/>
          </p:nvGrpSpPr>
          <p:grpSpPr bwMode="auto">
            <a:xfrm>
              <a:off x="0" y="0"/>
              <a:ext cx="14282" cy="2834"/>
              <a:chOff x="0" y="0"/>
              <a:chExt cx="14282" cy="2834"/>
            </a:xfrm>
          </p:grpSpPr>
          <p:pic>
            <p:nvPicPr>
              <p:cNvPr id="28694" name="Picture 2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835" cy="2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28695" name="Picture 2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3" y="0"/>
                <a:ext cx="2832" cy="2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28696" name="Picture 24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23" y="0"/>
                <a:ext cx="2835" cy="2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28697" name="Picture 25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87" y="0"/>
                <a:ext cx="2832" cy="2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28698" name="Picture 26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47" y="0"/>
                <a:ext cx="2835" cy="2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8699" name="Rectangle 11"/>
            <p:cNvSpPr>
              <a:spLocks noChangeAspect="1" noChangeArrowheads="1"/>
            </p:cNvSpPr>
            <p:nvPr/>
          </p:nvSpPr>
          <p:spPr bwMode="auto">
            <a:xfrm>
              <a:off x="885" y="1580"/>
              <a:ext cx="606" cy="613"/>
            </a:xfrm>
            <a:prstGeom prst="rect">
              <a:avLst/>
            </a:prstGeom>
            <a:noFill/>
            <a:ln w="63500" cmpd="sng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8700" name="Rectangle 15"/>
            <p:cNvSpPr>
              <a:spLocks noChangeAspect="1" noChangeArrowheads="1"/>
            </p:cNvSpPr>
            <p:nvPr/>
          </p:nvSpPr>
          <p:spPr bwMode="auto">
            <a:xfrm>
              <a:off x="3710" y="1526"/>
              <a:ext cx="700" cy="682"/>
            </a:xfrm>
            <a:prstGeom prst="rect">
              <a:avLst/>
            </a:prstGeom>
            <a:noFill/>
            <a:ln w="63500" cmpd="sng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8701" name="Rectangle 19"/>
            <p:cNvSpPr>
              <a:spLocks noChangeAspect="1" noChangeArrowheads="1"/>
            </p:cNvSpPr>
            <p:nvPr/>
          </p:nvSpPr>
          <p:spPr bwMode="auto">
            <a:xfrm>
              <a:off x="6596" y="1627"/>
              <a:ext cx="622" cy="632"/>
            </a:xfrm>
            <a:prstGeom prst="rect">
              <a:avLst/>
            </a:prstGeom>
            <a:noFill/>
            <a:ln w="63500" cmpd="sng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8702" name="Rectangle 23"/>
            <p:cNvSpPr>
              <a:spLocks noChangeAspect="1" noChangeArrowheads="1"/>
            </p:cNvSpPr>
            <p:nvPr/>
          </p:nvSpPr>
          <p:spPr bwMode="auto">
            <a:xfrm>
              <a:off x="9449" y="1552"/>
              <a:ext cx="597" cy="601"/>
            </a:xfrm>
            <a:prstGeom prst="rect">
              <a:avLst/>
            </a:prstGeom>
            <a:noFill/>
            <a:ln w="63500" cmpd="sng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8703" name="Rectangle 27"/>
            <p:cNvSpPr>
              <a:spLocks noChangeAspect="1" noChangeArrowheads="1"/>
            </p:cNvSpPr>
            <p:nvPr/>
          </p:nvSpPr>
          <p:spPr bwMode="auto">
            <a:xfrm>
              <a:off x="12403" y="1580"/>
              <a:ext cx="641" cy="648"/>
            </a:xfrm>
            <a:prstGeom prst="rect">
              <a:avLst/>
            </a:prstGeom>
            <a:noFill/>
            <a:ln w="63500" cmpd="sng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8704" name="Line 29"/>
            <p:cNvSpPr>
              <a:spLocks noChangeAspect="1" noChangeShapeType="1"/>
            </p:cNvSpPr>
            <p:nvPr/>
          </p:nvSpPr>
          <p:spPr bwMode="auto">
            <a:xfrm flipV="1">
              <a:off x="1191" y="1867"/>
              <a:ext cx="2891" cy="50"/>
            </a:xfrm>
            <a:prstGeom prst="line">
              <a:avLst/>
            </a:prstGeom>
            <a:noFill/>
            <a:ln w="63500" cmpd="sng">
              <a:solidFill>
                <a:srgbClr val="FFFF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8705" name="Line 30"/>
            <p:cNvSpPr>
              <a:spLocks noChangeAspect="1" noChangeShapeType="1"/>
            </p:cNvSpPr>
            <p:nvPr/>
          </p:nvSpPr>
          <p:spPr bwMode="auto">
            <a:xfrm>
              <a:off x="4082" y="1867"/>
              <a:ext cx="2829" cy="50"/>
            </a:xfrm>
            <a:prstGeom prst="line">
              <a:avLst/>
            </a:prstGeom>
            <a:noFill/>
            <a:ln w="63500" cmpd="sng">
              <a:solidFill>
                <a:srgbClr val="FFFF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8706" name="Line 31"/>
            <p:cNvSpPr>
              <a:spLocks noChangeAspect="1" noChangeShapeType="1"/>
            </p:cNvSpPr>
            <p:nvPr/>
          </p:nvSpPr>
          <p:spPr bwMode="auto">
            <a:xfrm flipV="1">
              <a:off x="6911" y="1867"/>
              <a:ext cx="2829" cy="50"/>
            </a:xfrm>
            <a:prstGeom prst="line">
              <a:avLst/>
            </a:prstGeom>
            <a:noFill/>
            <a:ln w="63500" cmpd="sng">
              <a:solidFill>
                <a:srgbClr val="FFFF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8707" name="Line 32"/>
            <p:cNvSpPr>
              <a:spLocks noChangeAspect="1" noChangeShapeType="1"/>
            </p:cNvSpPr>
            <p:nvPr/>
          </p:nvSpPr>
          <p:spPr bwMode="auto">
            <a:xfrm>
              <a:off x="9740" y="1871"/>
              <a:ext cx="2973" cy="50"/>
            </a:xfrm>
            <a:prstGeom prst="line">
              <a:avLst/>
            </a:prstGeom>
            <a:noFill/>
            <a:ln w="63500" cmpd="sng">
              <a:solidFill>
                <a:srgbClr val="FFFF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</p:grpSp>
      <p:grpSp>
        <p:nvGrpSpPr>
          <p:cNvPr id="28708" name="Group 36"/>
          <p:cNvGrpSpPr>
            <a:grpSpLocks noChangeAspect="1"/>
          </p:cNvGrpSpPr>
          <p:nvPr/>
        </p:nvGrpSpPr>
        <p:grpSpPr bwMode="auto">
          <a:xfrm>
            <a:off x="947738" y="3579813"/>
            <a:ext cx="7253287" cy="1439862"/>
            <a:chOff x="0" y="0"/>
            <a:chExt cx="14282" cy="2834"/>
          </a:xfrm>
        </p:grpSpPr>
        <p:grpSp>
          <p:nvGrpSpPr>
            <p:cNvPr id="28709" name="Group 37"/>
            <p:cNvGrpSpPr>
              <a:grpSpLocks noChangeAspect="1"/>
            </p:cNvGrpSpPr>
            <p:nvPr/>
          </p:nvGrpSpPr>
          <p:grpSpPr bwMode="auto">
            <a:xfrm>
              <a:off x="0" y="0"/>
              <a:ext cx="14282" cy="2834"/>
              <a:chOff x="0" y="0"/>
              <a:chExt cx="14282" cy="2834"/>
            </a:xfrm>
          </p:grpSpPr>
          <p:pic>
            <p:nvPicPr>
              <p:cNvPr id="28710" name="Picture 38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835" cy="2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28711" name="Picture 39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3" y="0"/>
                <a:ext cx="2832" cy="2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28712" name="Picture 40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23" y="0"/>
                <a:ext cx="2835" cy="2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28713" name="Picture 41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87" y="0"/>
                <a:ext cx="2832" cy="2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28714" name="Picture 42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47" y="0"/>
                <a:ext cx="2835" cy="2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8715" name="Rectangle 11"/>
            <p:cNvSpPr>
              <a:spLocks noChangeAspect="1" noChangeArrowheads="1"/>
            </p:cNvSpPr>
            <p:nvPr/>
          </p:nvSpPr>
          <p:spPr bwMode="auto">
            <a:xfrm>
              <a:off x="1466" y="1019"/>
              <a:ext cx="603" cy="612"/>
            </a:xfrm>
            <a:prstGeom prst="rect">
              <a:avLst/>
            </a:prstGeom>
            <a:noFill/>
            <a:ln w="63500" cmpd="sng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8716" name="Rectangle 15"/>
            <p:cNvSpPr>
              <a:spLocks noChangeAspect="1" noChangeArrowheads="1"/>
            </p:cNvSpPr>
            <p:nvPr/>
          </p:nvSpPr>
          <p:spPr bwMode="auto">
            <a:xfrm>
              <a:off x="4211" y="884"/>
              <a:ext cx="700" cy="684"/>
            </a:xfrm>
            <a:prstGeom prst="rect">
              <a:avLst/>
            </a:prstGeom>
            <a:noFill/>
            <a:ln w="63500" cmpd="sng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8717" name="Rectangle 19"/>
            <p:cNvSpPr>
              <a:spLocks noChangeAspect="1" noChangeArrowheads="1"/>
            </p:cNvSpPr>
            <p:nvPr/>
          </p:nvSpPr>
          <p:spPr bwMode="auto">
            <a:xfrm>
              <a:off x="7174" y="1028"/>
              <a:ext cx="622" cy="631"/>
            </a:xfrm>
            <a:prstGeom prst="rect">
              <a:avLst/>
            </a:prstGeom>
            <a:noFill/>
            <a:ln w="63500" cmpd="sng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8718" name="Rectangle 23"/>
            <p:cNvSpPr>
              <a:spLocks noChangeAspect="1" noChangeArrowheads="1"/>
            </p:cNvSpPr>
            <p:nvPr/>
          </p:nvSpPr>
          <p:spPr bwMode="auto">
            <a:xfrm>
              <a:off x="10031" y="972"/>
              <a:ext cx="594" cy="600"/>
            </a:xfrm>
            <a:prstGeom prst="rect">
              <a:avLst/>
            </a:prstGeom>
            <a:noFill/>
            <a:ln w="63500" cmpd="sng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8719" name="Rectangle 27"/>
            <p:cNvSpPr>
              <a:spLocks noChangeAspect="1" noChangeArrowheads="1"/>
            </p:cNvSpPr>
            <p:nvPr/>
          </p:nvSpPr>
          <p:spPr bwMode="auto">
            <a:xfrm>
              <a:off x="12925" y="1019"/>
              <a:ext cx="638" cy="650"/>
            </a:xfrm>
            <a:prstGeom prst="rect">
              <a:avLst/>
            </a:prstGeom>
            <a:noFill/>
            <a:ln w="63500" cmpd="sng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8720" name="Line 29"/>
            <p:cNvSpPr>
              <a:spLocks noChangeAspect="1" noChangeShapeType="1"/>
            </p:cNvSpPr>
            <p:nvPr/>
          </p:nvSpPr>
          <p:spPr bwMode="auto">
            <a:xfrm flipV="1">
              <a:off x="1772" y="1212"/>
              <a:ext cx="2788" cy="147"/>
            </a:xfrm>
            <a:prstGeom prst="line">
              <a:avLst/>
            </a:prstGeom>
            <a:noFill/>
            <a:ln w="63500" cmpd="sng">
              <a:solidFill>
                <a:srgbClr val="FFFF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8721" name="Line 30"/>
            <p:cNvSpPr>
              <a:spLocks noChangeAspect="1" noChangeShapeType="1"/>
            </p:cNvSpPr>
            <p:nvPr/>
          </p:nvSpPr>
          <p:spPr bwMode="auto">
            <a:xfrm>
              <a:off x="4561" y="1212"/>
              <a:ext cx="2929" cy="147"/>
            </a:xfrm>
            <a:prstGeom prst="line">
              <a:avLst/>
            </a:prstGeom>
            <a:noFill/>
            <a:ln w="63500" cmpd="sng">
              <a:solidFill>
                <a:srgbClr val="FFFF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8722" name="Line 31"/>
            <p:cNvSpPr>
              <a:spLocks noChangeAspect="1" noChangeShapeType="1"/>
            </p:cNvSpPr>
            <p:nvPr/>
          </p:nvSpPr>
          <p:spPr bwMode="auto">
            <a:xfrm flipV="1">
              <a:off x="7490" y="1309"/>
              <a:ext cx="2829" cy="50"/>
            </a:xfrm>
            <a:prstGeom prst="line">
              <a:avLst/>
            </a:prstGeom>
            <a:noFill/>
            <a:ln w="63500" cmpd="sng">
              <a:solidFill>
                <a:srgbClr val="FFFF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8723" name="Line 32"/>
            <p:cNvSpPr>
              <a:spLocks noChangeAspect="1" noChangeShapeType="1"/>
            </p:cNvSpPr>
            <p:nvPr/>
          </p:nvSpPr>
          <p:spPr bwMode="auto">
            <a:xfrm>
              <a:off x="10322" y="1312"/>
              <a:ext cx="2970" cy="47"/>
            </a:xfrm>
            <a:prstGeom prst="line">
              <a:avLst/>
            </a:prstGeom>
            <a:noFill/>
            <a:ln w="63500" cmpd="sng">
              <a:solidFill>
                <a:srgbClr val="FFFF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</p:grpSp>
      <p:sp>
        <p:nvSpPr>
          <p:cNvPr id="28724" name="Rectangle 37"/>
          <p:cNvSpPr>
            <a:spLocks noChangeArrowheads="1"/>
          </p:cNvSpPr>
          <p:nvPr/>
        </p:nvSpPr>
        <p:spPr bwMode="auto">
          <a:xfrm>
            <a:off x="896938" y="1955800"/>
            <a:ext cx="7354887" cy="1549400"/>
          </a:xfrm>
          <a:prstGeom prst="rect">
            <a:avLst/>
          </a:prstGeom>
          <a:noFill/>
          <a:ln w="38100" cmpd="sng">
            <a:solidFill>
              <a:srgbClr val="3366FF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28676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2872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189352 " pathEditMode="relative" rAng="0" ptsTypes="">
                                      <p:cBhvr>
                                        <p:cTn id="20" dur="20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1670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190741 " pathEditMode="relative" rAng="0" ptsTypes="">
                                      <p:cBhvr>
                                        <p:cTn id="22" dur="2000" fill="hold"/>
                                        <p:tgtEl>
                                          <p:spTgt spid="28724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1670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24" grpId="0" bldLvl="0" animBg="1" autoUpdateAnimBg="0"/>
      <p:bldP spid="28724" grpId="1" bldLvl="0" animBg="1" autoUpdateAnimBg="0"/>
      <p:bldP spid="28724" grpId="2" bldLvl="0" animBg="1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51" b="46609"/>
          <a:stretch>
            <a:fillRect/>
          </a:stretch>
        </p:blipFill>
        <p:spPr bwMode="auto">
          <a:xfrm>
            <a:off x="149225" y="1152525"/>
            <a:ext cx="4321175" cy="231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31750" y="471488"/>
            <a:ext cx="9086850" cy="70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4000">
                <a:latin typeface="Ubuntu" charset="0"/>
                <a:cs typeface="Arial" panose="020B0604020202020204" pitchFamily="34" charset="0"/>
              </a:rPr>
              <a:t>Visual attributes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2" r="7452"/>
          <a:stretch>
            <a:fillRect/>
          </a:stretch>
        </p:blipFill>
        <p:spPr bwMode="auto">
          <a:xfrm>
            <a:off x="4468813" y="1152525"/>
            <a:ext cx="4319587" cy="231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1763713" y="2952750"/>
            <a:ext cx="270510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200">
                <a:solidFill>
                  <a:srgbClr val="A02C34"/>
                </a:solidFill>
                <a:latin typeface="Ubuntu" charset="0"/>
              </a:rPr>
              <a:t>High heel</a:t>
            </a:r>
          </a:p>
        </p:txBody>
      </p:sp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4468813" y="2952750"/>
            <a:ext cx="2173287" cy="57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solidFill>
                  <a:srgbClr val="FB9E13"/>
                </a:solidFill>
                <a:latin typeface="Ubuntu" charset="0"/>
                <a:cs typeface="Arial" panose="020B0604020202020204" pitchFamily="34" charset="0"/>
              </a:rPr>
              <a:t>Smile</a:t>
            </a:r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813" y="3467100"/>
            <a:ext cx="4319587" cy="269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sp>
        <p:nvSpPr>
          <p:cNvPr id="4104" name="Text Box 8"/>
          <p:cNvSpPr txBox="1">
            <a:spLocks noChangeArrowheads="1"/>
          </p:cNvSpPr>
          <p:nvPr/>
        </p:nvSpPr>
        <p:spPr bwMode="auto">
          <a:xfrm>
            <a:off x="4470400" y="3335338"/>
            <a:ext cx="3263900" cy="57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Ubuntu" charset="0"/>
                <a:cs typeface="Arial" panose="020B0604020202020204" pitchFamily="34" charset="0"/>
              </a:rPr>
              <a:t>Mountainous</a:t>
            </a:r>
          </a:p>
        </p:txBody>
      </p:sp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4"/>
          <a:stretch>
            <a:fillRect/>
          </a:stretch>
        </p:blipFill>
        <p:spPr bwMode="auto">
          <a:xfrm>
            <a:off x="149225" y="3475038"/>
            <a:ext cx="4319588" cy="268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sp>
        <p:nvSpPr>
          <p:cNvPr id="4106" name="Text Box 10"/>
          <p:cNvSpPr txBox="1">
            <a:spLocks noChangeArrowheads="1"/>
          </p:cNvSpPr>
          <p:nvPr/>
        </p:nvSpPr>
        <p:spPr bwMode="auto">
          <a:xfrm>
            <a:off x="1763713" y="3335338"/>
            <a:ext cx="2703512" cy="57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200">
                <a:solidFill>
                  <a:schemeClr val="hlink"/>
                </a:solidFill>
                <a:latin typeface="Ubuntu" charset="0"/>
                <a:cs typeface="Arial" panose="020B0604020202020204" pitchFamily="34" charset="0"/>
              </a:rPr>
              <a:t>Cozy</a:t>
            </a:r>
          </a:p>
        </p:txBody>
      </p:sp>
      <p:sp>
        <p:nvSpPr>
          <p:cNvPr id="4107" name="Text Box 77"/>
          <p:cNvSpPr txBox="1">
            <a:spLocks noChangeArrowheads="1"/>
          </p:cNvSpPr>
          <p:nvPr/>
        </p:nvSpPr>
        <p:spPr bwMode="auto">
          <a:xfrm>
            <a:off x="95000" y="6083300"/>
            <a:ext cx="896587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dirty="0">
                <a:latin typeface="Ubuntu" charset="0"/>
                <a:cs typeface="Arial" panose="020B0604020202020204" pitchFamily="34" charset="0"/>
              </a:rPr>
              <a:t>[</a:t>
            </a:r>
            <a:r>
              <a:rPr lang="en-US" altLang="en-US" dirty="0" err="1">
                <a:latin typeface="Ubuntu" charset="0"/>
                <a:cs typeface="Arial" panose="020B0604020202020204" pitchFamily="34" charset="0"/>
              </a:rPr>
              <a:t>Farhadi</a:t>
            </a:r>
            <a:r>
              <a:rPr lang="en-US" altLang="en-US" dirty="0">
                <a:latin typeface="Ubuntu" charset="0"/>
                <a:cs typeface="Arial" panose="020B0604020202020204" pitchFamily="34" charset="0"/>
              </a:rPr>
              <a:t> et al. 2009, Kumar et al. 2009, Lampert et al. 2009, </a:t>
            </a:r>
            <a:r>
              <a:rPr lang="en-US" altLang="en-US" dirty="0" smtClean="0">
                <a:latin typeface="Ubuntu" charset="0"/>
                <a:cs typeface="Arial" panose="020B0604020202020204" pitchFamily="34" charset="0"/>
              </a:rPr>
              <a:t>Berg et </a:t>
            </a:r>
            <a:r>
              <a:rPr lang="en-US" altLang="en-US" dirty="0">
                <a:latin typeface="Ubuntu" charset="0"/>
                <a:cs typeface="Arial" panose="020B0604020202020204" pitchFamily="34" charset="0"/>
              </a:rPr>
              <a:t>al. 2010, </a:t>
            </a:r>
            <a:r>
              <a:rPr lang="en-US" altLang="en-US" dirty="0" err="1">
                <a:latin typeface="Ubuntu" charset="0"/>
                <a:cs typeface="Arial" panose="020B0604020202020204" pitchFamily="34" charset="0"/>
              </a:rPr>
              <a:t>Rastegari</a:t>
            </a:r>
            <a:r>
              <a:rPr lang="en-US" altLang="en-US" dirty="0">
                <a:latin typeface="Ubuntu" charset="0"/>
                <a:cs typeface="Arial" panose="020B0604020202020204" pitchFamily="34" charset="0"/>
              </a:rPr>
              <a:t> et al. </a:t>
            </a:r>
            <a:r>
              <a:rPr lang="en-US" altLang="en-US" dirty="0" smtClean="0">
                <a:latin typeface="Ubuntu" charset="0"/>
                <a:cs typeface="Arial" panose="020B0604020202020204" pitchFamily="34" charset="0"/>
              </a:rPr>
              <a:t>2012, …]</a:t>
            </a:r>
            <a:endParaRPr lang="en-US" altLang="en-US" dirty="0">
              <a:latin typeface="Ubuntu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1" grpId="0" bldLvl="0" autoUpdateAnimBg="0"/>
      <p:bldP spid="4102" grpId="0" bldLvl="0" autoUpdateAnimBg="0"/>
      <p:bldP spid="4104" grpId="0" bldLvl="0" autoUpdateAnimBg="0"/>
      <p:bldP spid="4106" grpId="0" bldLvl="0" autoUpdateAnimBg="0"/>
      <p:bldP spid="4107" grpId="0" bldLvl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31750" y="471488"/>
            <a:ext cx="9086850" cy="70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4000">
                <a:latin typeface="Ubuntu" charset="0"/>
                <a:cs typeface="Arial" panose="020B0604020202020204" pitchFamily="34" charset="0"/>
              </a:rPr>
              <a:t>Iterative growing of visual chains</a:t>
            </a:r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30723" name="Text Box 3"/>
          <p:cNvSpPr txBox="1">
            <a:spLocks noChangeArrowheads="1"/>
          </p:cNvSpPr>
          <p:nvPr/>
        </p:nvSpPr>
        <p:spPr bwMode="auto">
          <a:xfrm>
            <a:off x="736600" y="1377950"/>
            <a:ext cx="82438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3200" dirty="0" smtClean="0">
                <a:latin typeface="Ubuntu" charset="0"/>
              </a:rPr>
              <a:t>Train </a:t>
            </a:r>
            <a:r>
              <a:rPr lang="en-US" altLang="en-US" sz="3200" dirty="0">
                <a:latin typeface="Ubuntu" charset="0"/>
              </a:rPr>
              <a:t>a detector for the chain</a:t>
            </a:r>
            <a:endParaRPr lang="en-US" altLang="en-US" sz="1800" dirty="0"/>
          </a:p>
        </p:txBody>
      </p:sp>
      <p:grpSp>
        <p:nvGrpSpPr>
          <p:cNvPr id="30724" name="Group 4"/>
          <p:cNvGrpSpPr>
            <a:grpSpLocks/>
          </p:cNvGrpSpPr>
          <p:nvPr/>
        </p:nvGrpSpPr>
        <p:grpSpPr bwMode="auto">
          <a:xfrm>
            <a:off x="820738" y="2809875"/>
            <a:ext cx="7780337" cy="2144713"/>
            <a:chOff x="0" y="0"/>
            <a:chExt cx="12251" cy="3377"/>
          </a:xfrm>
        </p:grpSpPr>
        <p:sp>
          <p:nvSpPr>
            <p:cNvPr id="30725" name="Line 5"/>
            <p:cNvSpPr>
              <a:spLocks noChangeShapeType="1"/>
            </p:cNvSpPr>
            <p:nvPr/>
          </p:nvSpPr>
          <p:spPr bwMode="auto">
            <a:xfrm flipV="1">
              <a:off x="35" y="0"/>
              <a:ext cx="12206" cy="2960"/>
            </a:xfrm>
            <a:prstGeom prst="line">
              <a:avLst/>
            </a:prstGeom>
            <a:noFill/>
            <a:ln w="38100" cmpd="sng">
              <a:solidFill>
                <a:srgbClr val="333399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26" name="Line 6"/>
            <p:cNvSpPr>
              <a:spLocks noChangeShapeType="1"/>
            </p:cNvSpPr>
            <p:nvPr/>
          </p:nvSpPr>
          <p:spPr bwMode="auto">
            <a:xfrm flipV="1">
              <a:off x="0" y="417"/>
              <a:ext cx="12206" cy="2960"/>
            </a:xfrm>
            <a:prstGeom prst="line">
              <a:avLst/>
            </a:prstGeom>
            <a:noFill/>
            <a:ln w="38100" cmpd="sng">
              <a:solidFill>
                <a:srgbClr val="333399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27" name="Line 7"/>
            <p:cNvSpPr>
              <a:spLocks noChangeShapeType="1"/>
            </p:cNvSpPr>
            <p:nvPr/>
          </p:nvSpPr>
          <p:spPr bwMode="auto">
            <a:xfrm flipV="1">
              <a:off x="45" y="197"/>
              <a:ext cx="12206" cy="2960"/>
            </a:xfrm>
            <a:prstGeom prst="line">
              <a:avLst/>
            </a:prstGeom>
            <a:noFill/>
            <a:ln w="38100" cmpd="sng">
              <a:solidFill>
                <a:srgbClr val="33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728" name="Group 8"/>
          <p:cNvGrpSpPr>
            <a:grpSpLocks/>
          </p:cNvGrpSpPr>
          <p:nvPr/>
        </p:nvGrpSpPr>
        <p:grpSpPr bwMode="auto">
          <a:xfrm>
            <a:off x="1997075" y="3454400"/>
            <a:ext cx="660400" cy="622300"/>
            <a:chOff x="0" y="0"/>
            <a:chExt cx="500" cy="488"/>
          </a:xfrm>
        </p:grpSpPr>
        <p:sp>
          <p:nvSpPr>
            <p:cNvPr id="30729" name="Rectangle 9"/>
            <p:cNvSpPr>
              <a:spLocks noChangeArrowheads="1"/>
            </p:cNvSpPr>
            <p:nvPr/>
          </p:nvSpPr>
          <p:spPr bwMode="auto">
            <a:xfrm>
              <a:off x="190" y="0"/>
              <a:ext cx="129" cy="489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0730" name="Rectangle 10"/>
            <p:cNvSpPr>
              <a:spLocks noChangeArrowheads="1"/>
            </p:cNvSpPr>
            <p:nvPr/>
          </p:nvSpPr>
          <p:spPr bwMode="auto">
            <a:xfrm>
              <a:off x="0" y="176"/>
              <a:ext cx="500" cy="121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</p:grpSp>
      <p:sp>
        <p:nvSpPr>
          <p:cNvPr id="30731" name="Rectangle 11"/>
          <p:cNvSpPr>
            <a:spLocks noChangeArrowheads="1"/>
          </p:cNvSpPr>
          <p:nvPr/>
        </p:nvSpPr>
        <p:spPr bwMode="auto">
          <a:xfrm>
            <a:off x="4451350" y="4665663"/>
            <a:ext cx="527050" cy="217487"/>
          </a:xfrm>
          <a:prstGeom prst="rect">
            <a:avLst/>
          </a:prstGeom>
          <a:solidFill>
            <a:srgbClr val="99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cs typeface="Arial" panose="020B0604020202020204" pitchFamily="34" charset="0"/>
            </a:endParaRPr>
          </a:p>
        </p:txBody>
      </p:sp>
      <p:grpSp>
        <p:nvGrpSpPr>
          <p:cNvPr id="30732" name="Group 12"/>
          <p:cNvGrpSpPr>
            <a:grpSpLocks noChangeAspect="1"/>
          </p:cNvGrpSpPr>
          <p:nvPr/>
        </p:nvGrpSpPr>
        <p:grpSpPr bwMode="auto">
          <a:xfrm>
            <a:off x="5353050" y="4021138"/>
            <a:ext cx="3392488" cy="2260600"/>
            <a:chOff x="0" y="0"/>
            <a:chExt cx="5343" cy="3560"/>
          </a:xfrm>
        </p:grpSpPr>
        <p:pic>
          <p:nvPicPr>
            <p:cNvPr id="30733" name="Picture 1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"/>
              <a:ext cx="1768" cy="17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30734" name="Picture 1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0" y="5"/>
              <a:ext cx="1770" cy="17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30735" name="Picture 1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5" y="0"/>
              <a:ext cx="1768" cy="17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30736" name="Picture 1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" y="1792"/>
              <a:ext cx="1770" cy="1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30737" name="Picture 1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5" y="1787"/>
              <a:ext cx="1768" cy="1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0738" name="Rectangle 26"/>
            <p:cNvSpPr>
              <a:spLocks noChangeAspect="1" noChangeArrowheads="1"/>
            </p:cNvSpPr>
            <p:nvPr/>
          </p:nvSpPr>
          <p:spPr bwMode="auto">
            <a:xfrm>
              <a:off x="2040" y="180"/>
              <a:ext cx="483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0739" name="Rectangle 27"/>
            <p:cNvSpPr>
              <a:spLocks noChangeAspect="1" noChangeArrowheads="1"/>
            </p:cNvSpPr>
            <p:nvPr/>
          </p:nvSpPr>
          <p:spPr bwMode="auto">
            <a:xfrm>
              <a:off x="2670" y="180"/>
              <a:ext cx="483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0740" name="Rectangle 28"/>
            <p:cNvSpPr>
              <a:spLocks noChangeAspect="1" noChangeArrowheads="1"/>
            </p:cNvSpPr>
            <p:nvPr/>
          </p:nvSpPr>
          <p:spPr bwMode="auto">
            <a:xfrm>
              <a:off x="2240" y="380"/>
              <a:ext cx="483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0741" name="Rectangle 29"/>
            <p:cNvSpPr>
              <a:spLocks noChangeAspect="1" noChangeArrowheads="1"/>
            </p:cNvSpPr>
            <p:nvPr/>
          </p:nvSpPr>
          <p:spPr bwMode="auto">
            <a:xfrm>
              <a:off x="2723" y="425"/>
              <a:ext cx="483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0742" name="Rectangle 30"/>
            <p:cNvSpPr>
              <a:spLocks noChangeAspect="1" noChangeArrowheads="1"/>
            </p:cNvSpPr>
            <p:nvPr/>
          </p:nvSpPr>
          <p:spPr bwMode="auto">
            <a:xfrm>
              <a:off x="1835" y="1177"/>
              <a:ext cx="483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0743" name="Rectangle 31"/>
            <p:cNvSpPr>
              <a:spLocks noChangeAspect="1" noChangeArrowheads="1"/>
            </p:cNvSpPr>
            <p:nvPr/>
          </p:nvSpPr>
          <p:spPr bwMode="auto">
            <a:xfrm>
              <a:off x="2965" y="1187"/>
              <a:ext cx="483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0744" name="Rectangle 34"/>
            <p:cNvSpPr>
              <a:spLocks noChangeAspect="1" noChangeArrowheads="1"/>
            </p:cNvSpPr>
            <p:nvPr/>
          </p:nvSpPr>
          <p:spPr bwMode="auto">
            <a:xfrm>
              <a:off x="2665" y="1897"/>
              <a:ext cx="483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0745" name="Rectangle 35"/>
            <p:cNvSpPr>
              <a:spLocks noChangeAspect="1" noChangeArrowheads="1"/>
            </p:cNvSpPr>
            <p:nvPr/>
          </p:nvSpPr>
          <p:spPr bwMode="auto">
            <a:xfrm>
              <a:off x="3765" y="1897"/>
              <a:ext cx="483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0746" name="Rectangle 36"/>
            <p:cNvSpPr>
              <a:spLocks noChangeAspect="1" noChangeArrowheads="1"/>
            </p:cNvSpPr>
            <p:nvPr/>
          </p:nvSpPr>
          <p:spPr bwMode="auto">
            <a:xfrm>
              <a:off x="3148" y="2000"/>
              <a:ext cx="483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0747" name="Rectangle 37"/>
            <p:cNvSpPr>
              <a:spLocks noChangeAspect="1" noChangeArrowheads="1"/>
            </p:cNvSpPr>
            <p:nvPr/>
          </p:nvSpPr>
          <p:spPr bwMode="auto">
            <a:xfrm>
              <a:off x="2600" y="2535"/>
              <a:ext cx="483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0748" name="Rectangle 38"/>
            <p:cNvSpPr>
              <a:spLocks noChangeAspect="1" noChangeArrowheads="1"/>
            </p:cNvSpPr>
            <p:nvPr/>
          </p:nvSpPr>
          <p:spPr bwMode="auto">
            <a:xfrm>
              <a:off x="3388" y="2142"/>
              <a:ext cx="485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0749" name="Rectangle 39"/>
            <p:cNvSpPr>
              <a:spLocks noChangeAspect="1" noChangeArrowheads="1"/>
            </p:cNvSpPr>
            <p:nvPr/>
          </p:nvSpPr>
          <p:spPr bwMode="auto">
            <a:xfrm>
              <a:off x="2863" y="2097"/>
              <a:ext cx="485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0750" name="Rectangle 42"/>
            <p:cNvSpPr>
              <a:spLocks noChangeAspect="1" noChangeArrowheads="1"/>
            </p:cNvSpPr>
            <p:nvPr/>
          </p:nvSpPr>
          <p:spPr bwMode="auto">
            <a:xfrm>
              <a:off x="55" y="227"/>
              <a:ext cx="483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0751" name="Rectangle 43"/>
            <p:cNvSpPr>
              <a:spLocks noChangeAspect="1" noChangeArrowheads="1"/>
            </p:cNvSpPr>
            <p:nvPr/>
          </p:nvSpPr>
          <p:spPr bwMode="auto">
            <a:xfrm>
              <a:off x="468" y="227"/>
              <a:ext cx="483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0752" name="Rectangle 44"/>
            <p:cNvSpPr>
              <a:spLocks noChangeAspect="1" noChangeArrowheads="1"/>
            </p:cNvSpPr>
            <p:nvPr/>
          </p:nvSpPr>
          <p:spPr bwMode="auto">
            <a:xfrm>
              <a:off x="668" y="427"/>
              <a:ext cx="483" cy="493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0753" name="Rectangle 45"/>
            <p:cNvSpPr>
              <a:spLocks noChangeAspect="1" noChangeArrowheads="1"/>
            </p:cNvSpPr>
            <p:nvPr/>
          </p:nvSpPr>
          <p:spPr bwMode="auto">
            <a:xfrm>
              <a:off x="810" y="97"/>
              <a:ext cx="485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0754" name="Rectangle 46"/>
            <p:cNvSpPr>
              <a:spLocks noChangeAspect="1" noChangeArrowheads="1"/>
            </p:cNvSpPr>
            <p:nvPr/>
          </p:nvSpPr>
          <p:spPr bwMode="auto">
            <a:xfrm>
              <a:off x="1150" y="182"/>
              <a:ext cx="483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0755" name="Rectangle 47"/>
            <p:cNvSpPr>
              <a:spLocks noChangeAspect="1" noChangeArrowheads="1"/>
            </p:cNvSpPr>
            <p:nvPr/>
          </p:nvSpPr>
          <p:spPr bwMode="auto">
            <a:xfrm>
              <a:off x="1150" y="1145"/>
              <a:ext cx="483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0756" name="Rectangle 48"/>
            <p:cNvSpPr>
              <a:spLocks noChangeAspect="1" noChangeArrowheads="1"/>
            </p:cNvSpPr>
            <p:nvPr/>
          </p:nvSpPr>
          <p:spPr bwMode="auto">
            <a:xfrm>
              <a:off x="55" y="802"/>
              <a:ext cx="485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0757" name="Rectangle 51"/>
            <p:cNvSpPr>
              <a:spLocks noChangeAspect="1" noChangeArrowheads="1"/>
            </p:cNvSpPr>
            <p:nvPr/>
          </p:nvSpPr>
          <p:spPr bwMode="auto">
            <a:xfrm>
              <a:off x="3743" y="230"/>
              <a:ext cx="483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0758" name="Rectangle 52"/>
            <p:cNvSpPr>
              <a:spLocks noChangeAspect="1" noChangeArrowheads="1"/>
            </p:cNvSpPr>
            <p:nvPr/>
          </p:nvSpPr>
          <p:spPr bwMode="auto">
            <a:xfrm>
              <a:off x="4225" y="185"/>
              <a:ext cx="483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0759" name="Rectangle 53"/>
            <p:cNvSpPr>
              <a:spLocks noChangeAspect="1" noChangeArrowheads="1"/>
            </p:cNvSpPr>
            <p:nvPr/>
          </p:nvSpPr>
          <p:spPr bwMode="auto">
            <a:xfrm>
              <a:off x="4468" y="280"/>
              <a:ext cx="483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0760" name="Rectangle 54"/>
            <p:cNvSpPr>
              <a:spLocks noChangeAspect="1" noChangeArrowheads="1"/>
            </p:cNvSpPr>
            <p:nvPr/>
          </p:nvSpPr>
          <p:spPr bwMode="auto">
            <a:xfrm>
              <a:off x="4793" y="230"/>
              <a:ext cx="485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0761" name="Rectangle 55"/>
            <p:cNvSpPr>
              <a:spLocks noChangeAspect="1" noChangeArrowheads="1"/>
            </p:cNvSpPr>
            <p:nvPr/>
          </p:nvSpPr>
          <p:spPr bwMode="auto">
            <a:xfrm>
              <a:off x="3628" y="655"/>
              <a:ext cx="483" cy="492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0762" name="Rectangle 56"/>
            <p:cNvSpPr>
              <a:spLocks noChangeAspect="1" noChangeArrowheads="1"/>
            </p:cNvSpPr>
            <p:nvPr/>
          </p:nvSpPr>
          <p:spPr bwMode="auto">
            <a:xfrm>
              <a:off x="4793" y="1147"/>
              <a:ext cx="485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0763" name="Rectangle 57"/>
            <p:cNvSpPr>
              <a:spLocks noChangeAspect="1" noChangeArrowheads="1"/>
            </p:cNvSpPr>
            <p:nvPr/>
          </p:nvSpPr>
          <p:spPr bwMode="auto">
            <a:xfrm>
              <a:off x="3743" y="1050"/>
              <a:ext cx="483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0764" name="Rectangle 60"/>
            <p:cNvSpPr>
              <a:spLocks noChangeAspect="1" noChangeArrowheads="1"/>
            </p:cNvSpPr>
            <p:nvPr/>
          </p:nvSpPr>
          <p:spPr bwMode="auto">
            <a:xfrm>
              <a:off x="810" y="1862"/>
              <a:ext cx="483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0765" name="Rectangle 61"/>
            <p:cNvSpPr>
              <a:spLocks noChangeAspect="1" noChangeArrowheads="1"/>
            </p:cNvSpPr>
            <p:nvPr/>
          </p:nvSpPr>
          <p:spPr bwMode="auto">
            <a:xfrm>
              <a:off x="990" y="1862"/>
              <a:ext cx="485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0766" name="Rectangle 62"/>
            <p:cNvSpPr>
              <a:spLocks noChangeAspect="1" noChangeArrowheads="1"/>
            </p:cNvSpPr>
            <p:nvPr/>
          </p:nvSpPr>
          <p:spPr bwMode="auto">
            <a:xfrm>
              <a:off x="810" y="2352"/>
              <a:ext cx="483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0767" name="Rectangle 63"/>
            <p:cNvSpPr>
              <a:spLocks noChangeAspect="1" noChangeArrowheads="1"/>
            </p:cNvSpPr>
            <p:nvPr/>
          </p:nvSpPr>
          <p:spPr bwMode="auto">
            <a:xfrm>
              <a:off x="1763" y="1887"/>
              <a:ext cx="483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0768" name="Rectangle 64"/>
            <p:cNvSpPr>
              <a:spLocks noChangeAspect="1" noChangeArrowheads="1"/>
            </p:cNvSpPr>
            <p:nvPr/>
          </p:nvSpPr>
          <p:spPr bwMode="auto">
            <a:xfrm>
              <a:off x="1970" y="2147"/>
              <a:ext cx="483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0769" name="Rectangle 65"/>
            <p:cNvSpPr>
              <a:spLocks noChangeAspect="1" noChangeArrowheads="1"/>
            </p:cNvSpPr>
            <p:nvPr/>
          </p:nvSpPr>
          <p:spPr bwMode="auto">
            <a:xfrm>
              <a:off x="1970" y="2637"/>
              <a:ext cx="483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0770" name="Rectangle 66"/>
            <p:cNvSpPr>
              <a:spLocks noChangeAspect="1" noChangeArrowheads="1"/>
            </p:cNvSpPr>
            <p:nvPr/>
          </p:nvSpPr>
          <p:spPr bwMode="auto">
            <a:xfrm>
              <a:off x="810" y="2775"/>
              <a:ext cx="483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0771" name="Rectangle 67"/>
            <p:cNvSpPr>
              <a:spLocks noChangeAspect="1" noChangeArrowheads="1"/>
            </p:cNvSpPr>
            <p:nvPr/>
          </p:nvSpPr>
          <p:spPr bwMode="auto">
            <a:xfrm>
              <a:off x="1813" y="2997"/>
              <a:ext cx="483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</p:grpSp>
      <p:grpSp>
        <p:nvGrpSpPr>
          <p:cNvPr id="30772" name="Group 52"/>
          <p:cNvGrpSpPr>
            <a:grpSpLocks noChangeAspect="1"/>
          </p:cNvGrpSpPr>
          <p:nvPr/>
        </p:nvGrpSpPr>
        <p:grpSpPr bwMode="auto">
          <a:xfrm>
            <a:off x="820738" y="1955800"/>
            <a:ext cx="5659437" cy="1123950"/>
            <a:chOff x="0" y="0"/>
            <a:chExt cx="8912" cy="1768"/>
          </a:xfrm>
        </p:grpSpPr>
        <p:grpSp>
          <p:nvGrpSpPr>
            <p:cNvPr id="30773" name="Group 53"/>
            <p:cNvGrpSpPr>
              <a:grpSpLocks noChangeAspect="1"/>
            </p:cNvGrpSpPr>
            <p:nvPr/>
          </p:nvGrpSpPr>
          <p:grpSpPr bwMode="auto">
            <a:xfrm>
              <a:off x="0" y="0"/>
              <a:ext cx="8912" cy="1768"/>
              <a:chOff x="0" y="0"/>
              <a:chExt cx="14282" cy="2834"/>
            </a:xfrm>
          </p:grpSpPr>
          <p:pic>
            <p:nvPicPr>
              <p:cNvPr id="30774" name="Picture 5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832" cy="2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30775" name="Picture 5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0" y="0"/>
                <a:ext cx="2836" cy="2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30776" name="Picture 5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25" y="0"/>
                <a:ext cx="2832" cy="2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30777" name="Picture 57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85" y="0"/>
                <a:ext cx="2836" cy="2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30778" name="Picture 58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50" y="0"/>
                <a:ext cx="2832" cy="2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0779" name="Rectangle 11"/>
            <p:cNvSpPr>
              <a:spLocks noChangeAspect="1" noChangeArrowheads="1"/>
            </p:cNvSpPr>
            <p:nvPr/>
          </p:nvSpPr>
          <p:spPr bwMode="auto">
            <a:xfrm>
              <a:off x="715" y="874"/>
              <a:ext cx="377" cy="382"/>
            </a:xfrm>
            <a:prstGeom prst="rect">
              <a:avLst/>
            </a:prstGeom>
            <a:noFill/>
            <a:ln w="63500" cmpd="sng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0780" name="Rectangle 15"/>
            <p:cNvSpPr>
              <a:spLocks noChangeAspect="1" noChangeArrowheads="1"/>
            </p:cNvSpPr>
            <p:nvPr/>
          </p:nvSpPr>
          <p:spPr bwMode="auto">
            <a:xfrm>
              <a:off x="2427" y="814"/>
              <a:ext cx="437" cy="427"/>
            </a:xfrm>
            <a:prstGeom prst="rect">
              <a:avLst/>
            </a:prstGeom>
            <a:noFill/>
            <a:ln w="63500" cmpd="sng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0781" name="Rectangle 19"/>
            <p:cNvSpPr>
              <a:spLocks noChangeAspect="1" noChangeArrowheads="1"/>
            </p:cNvSpPr>
            <p:nvPr/>
          </p:nvSpPr>
          <p:spPr bwMode="auto">
            <a:xfrm>
              <a:off x="4275" y="901"/>
              <a:ext cx="390" cy="395"/>
            </a:xfrm>
            <a:prstGeom prst="rect">
              <a:avLst/>
            </a:prstGeom>
            <a:noFill/>
            <a:ln w="63500" cmpd="sng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0782" name="Rectangle 23"/>
            <p:cNvSpPr>
              <a:spLocks noChangeAspect="1" noChangeArrowheads="1"/>
            </p:cNvSpPr>
            <p:nvPr/>
          </p:nvSpPr>
          <p:spPr bwMode="auto">
            <a:xfrm>
              <a:off x="6060" y="854"/>
              <a:ext cx="370" cy="377"/>
            </a:xfrm>
            <a:prstGeom prst="rect">
              <a:avLst/>
            </a:prstGeom>
            <a:noFill/>
            <a:ln w="63500" cmpd="sng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0783" name="Rectangle 27"/>
            <p:cNvSpPr>
              <a:spLocks noChangeAspect="1" noChangeArrowheads="1"/>
            </p:cNvSpPr>
            <p:nvPr/>
          </p:nvSpPr>
          <p:spPr bwMode="auto">
            <a:xfrm>
              <a:off x="7902" y="874"/>
              <a:ext cx="400" cy="402"/>
            </a:xfrm>
            <a:prstGeom prst="rect">
              <a:avLst/>
            </a:prstGeom>
            <a:noFill/>
            <a:ln w="63500" cmpd="sng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</p:grpSp>
      <p:grpSp>
        <p:nvGrpSpPr>
          <p:cNvPr id="30784" name="Group 64"/>
          <p:cNvGrpSpPr>
            <a:grpSpLocks/>
          </p:cNvGrpSpPr>
          <p:nvPr/>
        </p:nvGrpSpPr>
        <p:grpSpPr bwMode="auto">
          <a:xfrm>
            <a:off x="463550" y="5400675"/>
            <a:ext cx="3708400" cy="577850"/>
            <a:chOff x="0" y="0"/>
            <a:chExt cx="5840" cy="910"/>
          </a:xfrm>
        </p:grpSpPr>
        <p:sp>
          <p:nvSpPr>
            <p:cNvPr id="30785" name="Text Box 12"/>
            <p:cNvSpPr txBox="1">
              <a:spLocks noChangeArrowheads="1"/>
            </p:cNvSpPr>
            <p:nvPr/>
          </p:nvSpPr>
          <p:spPr bwMode="auto">
            <a:xfrm>
              <a:off x="0" y="0"/>
              <a:ext cx="5841" cy="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3200">
                  <a:latin typeface="Ubuntu" charset="0"/>
                </a:rPr>
                <a:t>Learn detector </a:t>
              </a:r>
            </a:p>
          </p:txBody>
        </p:sp>
        <p:pic>
          <p:nvPicPr>
            <p:cNvPr id="30786" name="Picture 6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3" y="233"/>
              <a:ext cx="840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1" grpId="0" bldLvl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31750" y="471488"/>
            <a:ext cx="9086850" cy="70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4000">
                <a:latin typeface="Ubuntu" charset="0"/>
                <a:cs typeface="Arial" panose="020B0604020202020204" pitchFamily="34" charset="0"/>
              </a:rPr>
              <a:t>Iterative growing of visual chains</a:t>
            </a:r>
          </a:p>
        </p:txBody>
      </p:sp>
      <p:sp>
        <p:nvSpPr>
          <p:cNvPr id="31747" name="Text Box 3"/>
          <p:cNvSpPr txBox="1">
            <a:spLocks noChangeArrowheads="1"/>
          </p:cNvSpPr>
          <p:nvPr/>
        </p:nvSpPr>
        <p:spPr bwMode="auto">
          <a:xfrm>
            <a:off x="736600" y="1377950"/>
            <a:ext cx="82438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3200" dirty="0" smtClean="0">
                <a:latin typeface="Ubuntu" charset="0"/>
              </a:rPr>
              <a:t>Select </a:t>
            </a:r>
            <a:r>
              <a:rPr lang="en-US" altLang="en-US" sz="3200" dirty="0">
                <a:latin typeface="Ubuntu" charset="0"/>
              </a:rPr>
              <a:t>image subset based on ranking</a:t>
            </a:r>
            <a:endParaRPr lang="en-US" altLang="en-US" sz="1800" dirty="0"/>
          </a:p>
        </p:txBody>
      </p:sp>
      <p:sp>
        <p:nvSpPr>
          <p:cNvPr id="31748" name="Arrow 263"/>
          <p:cNvSpPr>
            <a:spLocks noChangeShapeType="1"/>
          </p:cNvSpPr>
          <p:nvPr/>
        </p:nvSpPr>
        <p:spPr bwMode="auto">
          <a:xfrm>
            <a:off x="292100" y="2501900"/>
            <a:ext cx="8548688" cy="1588"/>
          </a:xfrm>
          <a:prstGeom prst="line">
            <a:avLst/>
          </a:prstGeom>
          <a:noFill/>
          <a:ln w="44450" cmpd="sng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49" name="Text Box 6"/>
          <p:cNvSpPr txBox="1">
            <a:spLocks noChangeArrowheads="1"/>
          </p:cNvSpPr>
          <p:nvPr/>
        </p:nvSpPr>
        <p:spPr bwMode="auto">
          <a:xfrm>
            <a:off x="161925" y="2089150"/>
            <a:ext cx="48736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latin typeface="Ubuntu" charset="0"/>
                <a:cs typeface="Arial" panose="020B0604020202020204" pitchFamily="34" charset="0"/>
              </a:rPr>
              <a:t>Predicted Attribute Strength</a:t>
            </a:r>
          </a:p>
        </p:txBody>
      </p:sp>
      <p:sp>
        <p:nvSpPr>
          <p:cNvPr id="31750" name="Text Box 7"/>
          <p:cNvSpPr txBox="1">
            <a:spLocks noChangeArrowheads="1"/>
          </p:cNvSpPr>
          <p:nvPr/>
        </p:nvSpPr>
        <p:spPr bwMode="auto">
          <a:xfrm>
            <a:off x="177800" y="2565400"/>
            <a:ext cx="278447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latin typeface="Ubuntu" charset="0"/>
                <a:cs typeface="Arial" panose="020B0604020202020204" pitchFamily="34" charset="0"/>
              </a:rPr>
              <a:t>Strong</a:t>
            </a:r>
          </a:p>
        </p:txBody>
      </p:sp>
      <p:sp>
        <p:nvSpPr>
          <p:cNvPr id="31751" name="Text Box 8"/>
          <p:cNvSpPr txBox="1">
            <a:spLocks noChangeArrowheads="1"/>
          </p:cNvSpPr>
          <p:nvPr/>
        </p:nvSpPr>
        <p:spPr bwMode="auto">
          <a:xfrm>
            <a:off x="7934325" y="2565400"/>
            <a:ext cx="10477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latin typeface="Ubuntu" charset="0"/>
                <a:cs typeface="Arial" panose="020B0604020202020204" pitchFamily="34" charset="0"/>
              </a:rPr>
              <a:t>Weak</a:t>
            </a:r>
          </a:p>
        </p:txBody>
      </p:sp>
      <p:pic>
        <p:nvPicPr>
          <p:cNvPr id="3175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538" y="3092450"/>
            <a:ext cx="1092200" cy="109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3175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3092450"/>
            <a:ext cx="1092200" cy="109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31754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925" y="3092450"/>
            <a:ext cx="1092200" cy="109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31755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450" y="3092450"/>
            <a:ext cx="1092200" cy="109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31756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3092450"/>
            <a:ext cx="1092200" cy="109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31757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288" y="3092450"/>
            <a:ext cx="1092200" cy="109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sp>
        <p:nvSpPr>
          <p:cNvPr id="31758" name="Rectangle 22"/>
          <p:cNvSpPr>
            <a:spLocks noChangeAspect="1" noChangeArrowheads="1"/>
          </p:cNvSpPr>
          <p:nvPr/>
        </p:nvSpPr>
        <p:spPr bwMode="auto">
          <a:xfrm>
            <a:off x="1803400" y="3632200"/>
            <a:ext cx="246063" cy="223838"/>
          </a:xfrm>
          <a:prstGeom prst="rect">
            <a:avLst/>
          </a:prstGeom>
          <a:noFill/>
          <a:ln w="38100" cmpd="sng">
            <a:solidFill>
              <a:srgbClr val="3366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31759" name="Rectangle 23"/>
          <p:cNvSpPr>
            <a:spLocks noChangeAspect="1" noChangeArrowheads="1"/>
          </p:cNvSpPr>
          <p:nvPr/>
        </p:nvSpPr>
        <p:spPr bwMode="auto">
          <a:xfrm>
            <a:off x="639763" y="3651250"/>
            <a:ext cx="244475" cy="223838"/>
          </a:xfrm>
          <a:prstGeom prst="rect">
            <a:avLst/>
          </a:prstGeom>
          <a:noFill/>
          <a:ln w="38100" cmpd="sng">
            <a:solidFill>
              <a:srgbClr val="3366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31760" name="Rectangle 24"/>
          <p:cNvSpPr>
            <a:spLocks noChangeAspect="1" noChangeArrowheads="1"/>
          </p:cNvSpPr>
          <p:nvPr/>
        </p:nvSpPr>
        <p:spPr bwMode="auto">
          <a:xfrm>
            <a:off x="3924300" y="3652838"/>
            <a:ext cx="244475" cy="223837"/>
          </a:xfrm>
          <a:prstGeom prst="rect">
            <a:avLst/>
          </a:prstGeom>
          <a:noFill/>
          <a:ln w="38100" cmpd="sng">
            <a:solidFill>
              <a:srgbClr val="3366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31761" name="Rectangle 25"/>
          <p:cNvSpPr>
            <a:spLocks noChangeAspect="1" noChangeArrowheads="1"/>
          </p:cNvSpPr>
          <p:nvPr/>
        </p:nvSpPr>
        <p:spPr bwMode="auto">
          <a:xfrm>
            <a:off x="4632325" y="4037013"/>
            <a:ext cx="314325" cy="128587"/>
          </a:xfrm>
          <a:prstGeom prst="rect">
            <a:avLst/>
          </a:prstGeom>
          <a:noFill/>
          <a:ln w="38100" cmpd="sng">
            <a:solidFill>
              <a:srgbClr val="3366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31762" name="Rectangle 26"/>
          <p:cNvSpPr>
            <a:spLocks noChangeAspect="1" noChangeArrowheads="1"/>
          </p:cNvSpPr>
          <p:nvPr/>
        </p:nvSpPr>
        <p:spPr bwMode="auto">
          <a:xfrm>
            <a:off x="7608888" y="3578225"/>
            <a:ext cx="192087" cy="331788"/>
          </a:xfrm>
          <a:prstGeom prst="rect">
            <a:avLst/>
          </a:prstGeom>
          <a:noFill/>
          <a:ln w="38100" cmpd="sng">
            <a:solidFill>
              <a:srgbClr val="3366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31763" name="Rectangle 27"/>
          <p:cNvSpPr>
            <a:spLocks noChangeAspect="1" noChangeArrowheads="1"/>
          </p:cNvSpPr>
          <p:nvPr/>
        </p:nvSpPr>
        <p:spPr bwMode="auto">
          <a:xfrm>
            <a:off x="7905750" y="3971925"/>
            <a:ext cx="101600" cy="193675"/>
          </a:xfrm>
          <a:prstGeom prst="rect">
            <a:avLst/>
          </a:prstGeom>
          <a:noFill/>
          <a:ln w="38100" cmpd="sng">
            <a:solidFill>
              <a:srgbClr val="3366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31764" name="Oval 20"/>
          <p:cNvSpPr>
            <a:spLocks noChangeAspect="1" noChangeArrowheads="1"/>
          </p:cNvSpPr>
          <p:nvPr/>
        </p:nvSpPr>
        <p:spPr bwMode="auto">
          <a:xfrm>
            <a:off x="4540250" y="3841750"/>
            <a:ext cx="514350" cy="517525"/>
          </a:xfrm>
          <a:prstGeom prst="ellipse">
            <a:avLst/>
          </a:prstGeom>
          <a:noFill/>
          <a:ln w="38100" cmpd="sng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31765" name="Oval 21"/>
          <p:cNvSpPr>
            <a:spLocks noChangeAspect="1" noChangeArrowheads="1"/>
          </p:cNvSpPr>
          <p:nvPr/>
        </p:nvSpPr>
        <p:spPr bwMode="auto">
          <a:xfrm>
            <a:off x="7451725" y="3489325"/>
            <a:ext cx="517525" cy="515938"/>
          </a:xfrm>
          <a:prstGeom prst="ellipse">
            <a:avLst/>
          </a:prstGeom>
          <a:noFill/>
          <a:ln w="38100" cmpd="sng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31766" name="Oval 22"/>
          <p:cNvSpPr>
            <a:spLocks noChangeAspect="1" noChangeArrowheads="1"/>
          </p:cNvSpPr>
          <p:nvPr/>
        </p:nvSpPr>
        <p:spPr bwMode="auto">
          <a:xfrm>
            <a:off x="7783513" y="3895725"/>
            <a:ext cx="341312" cy="342900"/>
          </a:xfrm>
          <a:prstGeom prst="ellipse">
            <a:avLst/>
          </a:prstGeom>
          <a:noFill/>
          <a:ln w="38100" cmpd="sng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 sz="1800">
              <a:cs typeface="Arial" panose="020B0604020202020204" pitchFamily="34" charset="0"/>
            </a:endParaRPr>
          </a:p>
        </p:txBody>
      </p:sp>
      <p:grpSp>
        <p:nvGrpSpPr>
          <p:cNvPr id="31767" name="Group 23"/>
          <p:cNvGrpSpPr>
            <a:grpSpLocks/>
          </p:cNvGrpSpPr>
          <p:nvPr/>
        </p:nvGrpSpPr>
        <p:grpSpPr bwMode="auto">
          <a:xfrm>
            <a:off x="2768600" y="3600450"/>
            <a:ext cx="398463" cy="76200"/>
            <a:chOff x="0" y="0"/>
            <a:chExt cx="626" cy="120"/>
          </a:xfrm>
        </p:grpSpPr>
        <p:sp>
          <p:nvSpPr>
            <p:cNvPr id="31768" name="Oval 18"/>
            <p:cNvSpPr>
              <a:spLocks noChangeArrowheads="1"/>
            </p:cNvSpPr>
            <p:nvPr/>
          </p:nvSpPr>
          <p:spPr bwMode="auto">
            <a:xfrm>
              <a:off x="0" y="0"/>
              <a:ext cx="120" cy="1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1769" name="Oval 19"/>
            <p:cNvSpPr>
              <a:spLocks noChangeArrowheads="1"/>
            </p:cNvSpPr>
            <p:nvPr/>
          </p:nvSpPr>
          <p:spPr bwMode="auto">
            <a:xfrm>
              <a:off x="254" y="0"/>
              <a:ext cx="120" cy="1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1770" name="Oval 19"/>
            <p:cNvSpPr>
              <a:spLocks noChangeArrowheads="1"/>
            </p:cNvSpPr>
            <p:nvPr/>
          </p:nvSpPr>
          <p:spPr bwMode="auto">
            <a:xfrm>
              <a:off x="509" y="0"/>
              <a:ext cx="117" cy="1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cs typeface="Arial" panose="020B0604020202020204" pitchFamily="34" charset="0"/>
              </a:endParaRPr>
            </a:p>
          </p:txBody>
        </p:sp>
      </p:grpSp>
      <p:grpSp>
        <p:nvGrpSpPr>
          <p:cNvPr id="31771" name="Group 27"/>
          <p:cNvGrpSpPr>
            <a:grpSpLocks/>
          </p:cNvGrpSpPr>
          <p:nvPr/>
        </p:nvGrpSpPr>
        <p:grpSpPr bwMode="auto">
          <a:xfrm>
            <a:off x="6018213" y="3600450"/>
            <a:ext cx="398462" cy="76200"/>
            <a:chOff x="0" y="0"/>
            <a:chExt cx="626" cy="120"/>
          </a:xfrm>
        </p:grpSpPr>
        <p:sp>
          <p:nvSpPr>
            <p:cNvPr id="31772" name="Oval 18"/>
            <p:cNvSpPr>
              <a:spLocks noChangeArrowheads="1"/>
            </p:cNvSpPr>
            <p:nvPr/>
          </p:nvSpPr>
          <p:spPr bwMode="auto">
            <a:xfrm>
              <a:off x="0" y="0"/>
              <a:ext cx="120" cy="1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1773" name="Oval 19"/>
            <p:cNvSpPr>
              <a:spLocks noChangeArrowheads="1"/>
            </p:cNvSpPr>
            <p:nvPr/>
          </p:nvSpPr>
          <p:spPr bwMode="auto">
            <a:xfrm>
              <a:off x="254" y="0"/>
              <a:ext cx="120" cy="1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1774" name="Oval 19"/>
            <p:cNvSpPr>
              <a:spLocks noChangeArrowheads="1"/>
            </p:cNvSpPr>
            <p:nvPr/>
          </p:nvSpPr>
          <p:spPr bwMode="auto">
            <a:xfrm>
              <a:off x="509" y="0"/>
              <a:ext cx="117" cy="1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000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3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000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317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000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31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317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000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31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317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000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31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3" dur="indefinite"/>
                                        <p:tgtEl>
                                          <p:spTgt spid="317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000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31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6" dur="indefinite"/>
                                        <p:tgtEl>
                                          <p:spTgt spid="317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000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31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317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000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31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2" dur="indefinite"/>
                                        <p:tgtEl>
                                          <p:spTgt spid="317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000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3" dur="indefinite"/>
                                        <p:tgtEl>
                                          <p:spTgt spid="31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" dur="indefinite"/>
                                        <p:tgtEl>
                                          <p:spTgt spid="317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000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6" dur="indefinite"/>
                                        <p:tgtEl>
                                          <p:spTgt spid="31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8" dur="indefinite"/>
                                        <p:tgtEl>
                                          <p:spTgt spid="317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000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9" dur="indefinite"/>
                                        <p:tgtEl>
                                          <p:spTgt spid="31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1" dur="indefinite"/>
                                        <p:tgtEl>
                                          <p:spTgt spid="317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000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2" dur="indefinite"/>
                                        <p:tgtEl>
                                          <p:spTgt spid="31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58" grpId="0" bldLvl="0" animBg="1" autoUpdateAnimBg="0"/>
      <p:bldP spid="31758" grpId="1" bldLvl="0" animBg="1" autoUpdateAnimBg="0"/>
      <p:bldP spid="31759" grpId="0" bldLvl="0" animBg="1" autoUpdateAnimBg="0"/>
      <p:bldP spid="31759" grpId="1" bldLvl="0" animBg="1" autoUpdateAnimBg="0"/>
      <p:bldP spid="31760" grpId="0" bldLvl="0" animBg="1" autoUpdateAnimBg="0"/>
      <p:bldP spid="31760" grpId="1" bldLvl="0" animBg="1" autoUpdateAnimBg="0"/>
      <p:bldP spid="31761" grpId="0" bldLvl="0" animBg="1" autoUpdateAnimBg="0"/>
      <p:bldP spid="31761" grpId="1" bldLvl="0" animBg="1" autoUpdateAnimBg="0"/>
      <p:bldP spid="31762" grpId="0" bldLvl="0" animBg="1" autoUpdateAnimBg="0"/>
      <p:bldP spid="31763" grpId="0" bldLvl="0" animBg="1" autoUpdateAnimBg="0"/>
      <p:bldP spid="31763" grpId="1" bldLvl="0" animBg="1" autoUpdateAnimBg="0"/>
      <p:bldP spid="31764" grpId="0" bldLvl="0" animBg="1" autoUpdateAnimBg="0"/>
      <p:bldP spid="31764" grpId="1" bldLvl="0" animBg="1" autoUpdateAnimBg="0"/>
      <p:bldP spid="31765" grpId="0" bldLvl="0" animBg="1" autoUpdateAnimBg="0"/>
      <p:bldP spid="31766" grpId="0" bldLvl="0" animBg="1" autoUpdateAnimBg="0"/>
      <p:bldP spid="31766" grpId="1" bldLvl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8"/>
          <p:cNvSpPr>
            <a:spLocks noChangeArrowheads="1"/>
          </p:cNvSpPr>
          <p:nvPr/>
        </p:nvSpPr>
        <p:spPr bwMode="auto">
          <a:xfrm>
            <a:off x="165100" y="3051175"/>
            <a:ext cx="2713038" cy="1190625"/>
          </a:xfrm>
          <a:prstGeom prst="rect">
            <a:avLst/>
          </a:prstGeom>
          <a:noFill/>
          <a:ln w="25400" cmpd="sng">
            <a:solidFill>
              <a:srgbClr val="3366FF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33795" name="Text Box 2"/>
          <p:cNvSpPr txBox="1">
            <a:spLocks noChangeArrowheads="1"/>
          </p:cNvSpPr>
          <p:nvPr/>
        </p:nvSpPr>
        <p:spPr bwMode="auto">
          <a:xfrm>
            <a:off x="31750" y="471488"/>
            <a:ext cx="9086850" cy="70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4000">
                <a:latin typeface="Ubuntu" charset="0"/>
                <a:cs typeface="Arial" panose="020B0604020202020204" pitchFamily="34" charset="0"/>
              </a:rPr>
              <a:t>Iterative growing of visual chains</a:t>
            </a:r>
          </a:p>
        </p:txBody>
      </p:sp>
      <p:sp>
        <p:nvSpPr>
          <p:cNvPr id="33796" name="Text Box 3"/>
          <p:cNvSpPr txBox="1">
            <a:spLocks noChangeArrowheads="1"/>
          </p:cNvSpPr>
          <p:nvPr/>
        </p:nvSpPr>
        <p:spPr bwMode="auto">
          <a:xfrm>
            <a:off x="736600" y="1377950"/>
            <a:ext cx="82438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3200" dirty="0" smtClean="0">
                <a:latin typeface="Ubuntu" charset="0"/>
              </a:rPr>
              <a:t>Select </a:t>
            </a:r>
            <a:r>
              <a:rPr lang="en-US" altLang="en-US" sz="3200" dirty="0">
                <a:latin typeface="Ubuntu" charset="0"/>
              </a:rPr>
              <a:t>image subset based on ranking</a:t>
            </a:r>
            <a:endParaRPr lang="en-US" altLang="en-US" sz="1800" dirty="0"/>
          </a:p>
        </p:txBody>
      </p:sp>
      <p:sp>
        <p:nvSpPr>
          <p:cNvPr id="33797" name="Arrow 263"/>
          <p:cNvSpPr>
            <a:spLocks noChangeShapeType="1"/>
          </p:cNvSpPr>
          <p:nvPr/>
        </p:nvSpPr>
        <p:spPr bwMode="auto">
          <a:xfrm>
            <a:off x="292100" y="2501900"/>
            <a:ext cx="8548688" cy="1588"/>
          </a:xfrm>
          <a:prstGeom prst="line">
            <a:avLst/>
          </a:prstGeom>
          <a:noFill/>
          <a:ln w="44450" cmpd="sng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98" name="Text Box 6"/>
          <p:cNvSpPr txBox="1">
            <a:spLocks noChangeArrowheads="1"/>
          </p:cNvSpPr>
          <p:nvPr/>
        </p:nvSpPr>
        <p:spPr bwMode="auto">
          <a:xfrm>
            <a:off x="161925" y="2089150"/>
            <a:ext cx="48736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latin typeface="Ubuntu" charset="0"/>
                <a:cs typeface="Arial" panose="020B0604020202020204" pitchFamily="34" charset="0"/>
              </a:rPr>
              <a:t>Predicted Attribute Strength</a:t>
            </a:r>
          </a:p>
        </p:txBody>
      </p:sp>
      <p:sp>
        <p:nvSpPr>
          <p:cNvPr id="33799" name="Text Box 7"/>
          <p:cNvSpPr txBox="1">
            <a:spLocks noChangeArrowheads="1"/>
          </p:cNvSpPr>
          <p:nvPr/>
        </p:nvSpPr>
        <p:spPr bwMode="auto">
          <a:xfrm>
            <a:off x="177800" y="2565400"/>
            <a:ext cx="278447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latin typeface="Ubuntu" charset="0"/>
                <a:cs typeface="Arial" panose="020B0604020202020204" pitchFamily="34" charset="0"/>
              </a:rPr>
              <a:t>Strong</a:t>
            </a:r>
          </a:p>
        </p:txBody>
      </p:sp>
      <p:sp>
        <p:nvSpPr>
          <p:cNvPr id="33800" name="Text Box 8"/>
          <p:cNvSpPr txBox="1">
            <a:spLocks noChangeArrowheads="1"/>
          </p:cNvSpPr>
          <p:nvPr/>
        </p:nvSpPr>
        <p:spPr bwMode="auto">
          <a:xfrm>
            <a:off x="7934325" y="2565400"/>
            <a:ext cx="10477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latin typeface="Ubuntu" charset="0"/>
                <a:cs typeface="Arial" panose="020B0604020202020204" pitchFamily="34" charset="0"/>
              </a:rPr>
              <a:t>Weak</a:t>
            </a:r>
          </a:p>
        </p:txBody>
      </p:sp>
      <p:pic>
        <p:nvPicPr>
          <p:cNvPr id="33801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538" y="3092450"/>
            <a:ext cx="1092200" cy="109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33802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3092450"/>
            <a:ext cx="1092200" cy="109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33803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925" y="3092450"/>
            <a:ext cx="1092200" cy="109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33804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450" y="3092450"/>
            <a:ext cx="1092200" cy="109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33805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650" y="3092450"/>
            <a:ext cx="1092200" cy="109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33806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288" y="3092450"/>
            <a:ext cx="1092200" cy="109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sp>
        <p:nvSpPr>
          <p:cNvPr id="33807" name="Rectangle 18"/>
          <p:cNvSpPr>
            <a:spLocks noChangeArrowheads="1"/>
          </p:cNvSpPr>
          <p:nvPr/>
        </p:nvSpPr>
        <p:spPr bwMode="auto">
          <a:xfrm>
            <a:off x="3063875" y="3052763"/>
            <a:ext cx="3057525" cy="1190625"/>
          </a:xfrm>
          <a:prstGeom prst="rect">
            <a:avLst/>
          </a:prstGeom>
          <a:noFill/>
          <a:ln w="25400" cmpd="sng">
            <a:solidFill>
              <a:srgbClr val="3366FF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33808" name="Rectangle 18"/>
          <p:cNvSpPr>
            <a:spLocks noChangeArrowheads="1"/>
          </p:cNvSpPr>
          <p:nvPr/>
        </p:nvSpPr>
        <p:spPr bwMode="auto">
          <a:xfrm>
            <a:off x="6319838" y="3049588"/>
            <a:ext cx="2719387" cy="1190625"/>
          </a:xfrm>
          <a:prstGeom prst="rect">
            <a:avLst/>
          </a:prstGeom>
          <a:noFill/>
          <a:ln w="25400" cmpd="sng">
            <a:solidFill>
              <a:srgbClr val="3366FF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33809" name="Rectangle 18"/>
          <p:cNvSpPr>
            <a:spLocks noChangeArrowheads="1"/>
          </p:cNvSpPr>
          <p:nvPr/>
        </p:nvSpPr>
        <p:spPr bwMode="auto">
          <a:xfrm>
            <a:off x="165100" y="3051175"/>
            <a:ext cx="2711450" cy="1190625"/>
          </a:xfrm>
          <a:prstGeom prst="rect">
            <a:avLst/>
          </a:prstGeom>
          <a:noFill/>
          <a:ln w="25400" cmpd="sng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33810" name="Text Box 17"/>
          <p:cNvSpPr txBox="1">
            <a:spLocks noChangeArrowheads="1"/>
          </p:cNvSpPr>
          <p:nvPr/>
        </p:nvSpPr>
        <p:spPr bwMode="auto">
          <a:xfrm>
            <a:off x="804863" y="4314825"/>
            <a:ext cx="14605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latin typeface="Ubuntu" charset="0"/>
                <a:cs typeface="Arial" panose="020B0604020202020204" pitchFamily="34" charset="0"/>
              </a:rPr>
              <a:t>iter 1</a:t>
            </a:r>
          </a:p>
        </p:txBody>
      </p:sp>
      <p:grpSp>
        <p:nvGrpSpPr>
          <p:cNvPr id="33811" name="Group 19"/>
          <p:cNvGrpSpPr>
            <a:grpSpLocks/>
          </p:cNvGrpSpPr>
          <p:nvPr/>
        </p:nvGrpSpPr>
        <p:grpSpPr bwMode="auto">
          <a:xfrm>
            <a:off x="2546350" y="3600450"/>
            <a:ext cx="4111625" cy="76200"/>
            <a:chOff x="0" y="0"/>
            <a:chExt cx="6475" cy="120"/>
          </a:xfrm>
        </p:grpSpPr>
        <p:grpSp>
          <p:nvGrpSpPr>
            <p:cNvPr id="33812" name="Group 20"/>
            <p:cNvGrpSpPr>
              <a:grpSpLocks/>
            </p:cNvGrpSpPr>
            <p:nvPr/>
          </p:nvGrpSpPr>
          <p:grpSpPr bwMode="auto">
            <a:xfrm>
              <a:off x="0" y="0"/>
              <a:ext cx="405" cy="120"/>
              <a:chOff x="0" y="0"/>
              <a:chExt cx="405" cy="120"/>
            </a:xfrm>
          </p:grpSpPr>
          <p:sp>
            <p:nvSpPr>
              <p:cNvPr id="33813" name="Oval 1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20" cy="12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sp>
            <p:nvSpPr>
              <p:cNvPr id="33814" name="Oval 19"/>
              <p:cNvSpPr>
                <a:spLocks noChangeArrowheads="1"/>
              </p:cNvSpPr>
              <p:nvPr/>
            </p:nvSpPr>
            <p:spPr bwMode="auto">
              <a:xfrm>
                <a:off x="288" y="0"/>
                <a:ext cx="117" cy="12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3815" name="Group 23"/>
            <p:cNvGrpSpPr>
              <a:grpSpLocks/>
            </p:cNvGrpSpPr>
            <p:nvPr/>
          </p:nvGrpSpPr>
          <p:grpSpPr bwMode="auto">
            <a:xfrm>
              <a:off x="945" y="0"/>
              <a:ext cx="405" cy="120"/>
              <a:chOff x="0" y="0"/>
              <a:chExt cx="405" cy="120"/>
            </a:xfrm>
          </p:grpSpPr>
          <p:sp>
            <p:nvSpPr>
              <p:cNvPr id="33816" name="Oval 1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20" cy="12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sp>
            <p:nvSpPr>
              <p:cNvPr id="33817" name="Oval 19"/>
              <p:cNvSpPr>
                <a:spLocks noChangeArrowheads="1"/>
              </p:cNvSpPr>
              <p:nvPr/>
            </p:nvSpPr>
            <p:spPr bwMode="auto">
              <a:xfrm>
                <a:off x="288" y="0"/>
                <a:ext cx="117" cy="12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3818" name="Group 26"/>
            <p:cNvGrpSpPr>
              <a:grpSpLocks/>
            </p:cNvGrpSpPr>
            <p:nvPr/>
          </p:nvGrpSpPr>
          <p:grpSpPr bwMode="auto">
            <a:xfrm>
              <a:off x="5126" y="0"/>
              <a:ext cx="405" cy="120"/>
              <a:chOff x="0" y="0"/>
              <a:chExt cx="405" cy="120"/>
            </a:xfrm>
          </p:grpSpPr>
          <p:sp>
            <p:nvSpPr>
              <p:cNvPr id="33819" name="Oval 18"/>
              <p:cNvSpPr>
                <a:spLocks noChangeArrowheads="1"/>
              </p:cNvSpPr>
              <p:nvPr/>
            </p:nvSpPr>
            <p:spPr bwMode="auto">
              <a:xfrm>
                <a:off x="-1" y="0"/>
                <a:ext cx="120" cy="12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sp>
            <p:nvSpPr>
              <p:cNvPr id="33820" name="Oval 19"/>
              <p:cNvSpPr>
                <a:spLocks noChangeArrowheads="1"/>
              </p:cNvSpPr>
              <p:nvPr/>
            </p:nvSpPr>
            <p:spPr bwMode="auto">
              <a:xfrm>
                <a:off x="287" y="0"/>
                <a:ext cx="117" cy="12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3821" name="Group 29"/>
            <p:cNvGrpSpPr>
              <a:grpSpLocks/>
            </p:cNvGrpSpPr>
            <p:nvPr/>
          </p:nvGrpSpPr>
          <p:grpSpPr bwMode="auto">
            <a:xfrm>
              <a:off x="6071" y="0"/>
              <a:ext cx="405" cy="120"/>
              <a:chOff x="0" y="0"/>
              <a:chExt cx="405" cy="120"/>
            </a:xfrm>
          </p:grpSpPr>
          <p:sp>
            <p:nvSpPr>
              <p:cNvPr id="33822" name="Oval 18"/>
              <p:cNvSpPr>
                <a:spLocks noChangeArrowheads="1"/>
              </p:cNvSpPr>
              <p:nvPr/>
            </p:nvSpPr>
            <p:spPr bwMode="auto">
              <a:xfrm>
                <a:off x="-1" y="0"/>
                <a:ext cx="120" cy="12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sp>
            <p:nvSpPr>
              <p:cNvPr id="33823" name="Oval 19"/>
              <p:cNvSpPr>
                <a:spLocks noChangeArrowheads="1"/>
              </p:cNvSpPr>
              <p:nvPr/>
            </p:nvSpPr>
            <p:spPr bwMode="auto">
              <a:xfrm>
                <a:off x="287" y="0"/>
                <a:ext cx="117" cy="12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3824" name="Group 32"/>
          <p:cNvGrpSpPr>
            <a:grpSpLocks/>
          </p:cNvGrpSpPr>
          <p:nvPr/>
        </p:nvGrpSpPr>
        <p:grpSpPr bwMode="auto">
          <a:xfrm>
            <a:off x="2768600" y="3600450"/>
            <a:ext cx="3648075" cy="76200"/>
            <a:chOff x="0" y="0"/>
            <a:chExt cx="5743" cy="120"/>
          </a:xfrm>
        </p:grpSpPr>
        <p:grpSp>
          <p:nvGrpSpPr>
            <p:cNvPr id="33825" name="Group 33"/>
            <p:cNvGrpSpPr>
              <a:grpSpLocks/>
            </p:cNvGrpSpPr>
            <p:nvPr/>
          </p:nvGrpSpPr>
          <p:grpSpPr bwMode="auto">
            <a:xfrm>
              <a:off x="0" y="0"/>
              <a:ext cx="626" cy="120"/>
              <a:chOff x="0" y="0"/>
              <a:chExt cx="626" cy="120"/>
            </a:xfrm>
          </p:grpSpPr>
          <p:sp>
            <p:nvSpPr>
              <p:cNvPr id="33826" name="Oval 1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20" cy="12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sp>
            <p:nvSpPr>
              <p:cNvPr id="33827" name="Oval 19"/>
              <p:cNvSpPr>
                <a:spLocks noChangeArrowheads="1"/>
              </p:cNvSpPr>
              <p:nvPr/>
            </p:nvSpPr>
            <p:spPr bwMode="auto">
              <a:xfrm>
                <a:off x="252" y="0"/>
                <a:ext cx="120" cy="12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sp>
            <p:nvSpPr>
              <p:cNvPr id="33828" name="Oval 19"/>
              <p:cNvSpPr>
                <a:spLocks noChangeArrowheads="1"/>
              </p:cNvSpPr>
              <p:nvPr/>
            </p:nvSpPr>
            <p:spPr bwMode="auto">
              <a:xfrm>
                <a:off x="507" y="0"/>
                <a:ext cx="117" cy="12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3829" name="Group 37"/>
            <p:cNvGrpSpPr>
              <a:grpSpLocks/>
            </p:cNvGrpSpPr>
            <p:nvPr/>
          </p:nvGrpSpPr>
          <p:grpSpPr bwMode="auto">
            <a:xfrm>
              <a:off x="5117" y="0"/>
              <a:ext cx="626" cy="120"/>
              <a:chOff x="0" y="0"/>
              <a:chExt cx="626" cy="120"/>
            </a:xfrm>
          </p:grpSpPr>
          <p:sp>
            <p:nvSpPr>
              <p:cNvPr id="33830" name="Oval 18"/>
              <p:cNvSpPr>
                <a:spLocks noChangeArrowheads="1"/>
              </p:cNvSpPr>
              <p:nvPr/>
            </p:nvSpPr>
            <p:spPr bwMode="auto">
              <a:xfrm>
                <a:off x="1" y="0"/>
                <a:ext cx="120" cy="12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sp>
            <p:nvSpPr>
              <p:cNvPr id="33831" name="Oval 19"/>
              <p:cNvSpPr>
                <a:spLocks noChangeArrowheads="1"/>
              </p:cNvSpPr>
              <p:nvPr/>
            </p:nvSpPr>
            <p:spPr bwMode="auto">
              <a:xfrm>
                <a:off x="254" y="0"/>
                <a:ext cx="120" cy="12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sp>
            <p:nvSpPr>
              <p:cNvPr id="33832" name="Oval 19"/>
              <p:cNvSpPr>
                <a:spLocks noChangeArrowheads="1"/>
              </p:cNvSpPr>
              <p:nvPr/>
            </p:nvSpPr>
            <p:spPr bwMode="auto">
              <a:xfrm>
                <a:off x="509" y="0"/>
                <a:ext cx="117" cy="12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cs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4" grpId="0" bldLvl="0" animBg="1" autoUpdateAnimBg="0"/>
      <p:bldP spid="33807" grpId="0" bldLvl="0" animBg="1" autoUpdateAnimBg="0"/>
      <p:bldP spid="33808" grpId="0" bldLvl="0" animBg="1" autoUpdateAnimBg="0"/>
      <p:bldP spid="33809" grpId="0" bldLvl="0" animBg="1" autoUpdateAnimBg="0"/>
      <p:bldP spid="33810" grpId="0" bldLvl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736600" y="1377950"/>
            <a:ext cx="82438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3200" dirty="0" smtClean="0">
                <a:latin typeface="Ubuntu" charset="0"/>
              </a:rPr>
              <a:t>Search </a:t>
            </a:r>
            <a:r>
              <a:rPr lang="en-US" altLang="en-US" sz="3200" dirty="0">
                <a:latin typeface="Ubuntu" charset="0"/>
              </a:rPr>
              <a:t>for patches </a:t>
            </a:r>
            <a:endParaRPr lang="en-US" altLang="en-US" sz="1800" dirty="0"/>
          </a:p>
        </p:txBody>
      </p:sp>
      <p:sp>
        <p:nvSpPr>
          <p:cNvPr id="35843" name="Text Box 43"/>
          <p:cNvSpPr txBox="1">
            <a:spLocks noChangeArrowheads="1"/>
          </p:cNvSpPr>
          <p:nvPr/>
        </p:nvSpPr>
        <p:spPr bwMode="auto">
          <a:xfrm>
            <a:off x="31750" y="471488"/>
            <a:ext cx="9086850" cy="70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4000">
                <a:latin typeface="Ubuntu" charset="0"/>
                <a:cs typeface="Arial" panose="020B0604020202020204" pitchFamily="34" charset="0"/>
              </a:rPr>
              <a:t>Iterative growing of visual chains</a:t>
            </a:r>
          </a:p>
        </p:txBody>
      </p:sp>
      <p:sp>
        <p:nvSpPr>
          <p:cNvPr id="35844" name="AutoShape 4"/>
          <p:cNvSpPr>
            <a:spLocks/>
          </p:cNvSpPr>
          <p:nvPr/>
        </p:nvSpPr>
        <p:spPr bwMode="auto">
          <a:xfrm rot="16200000" flipH="1">
            <a:off x="3143250" y="977900"/>
            <a:ext cx="276225" cy="5521325"/>
          </a:xfrm>
          <a:prstGeom prst="rightBrace">
            <a:avLst>
              <a:gd name="adj1" fmla="val 166571"/>
              <a:gd name="adj2" fmla="val 50000"/>
            </a:avLst>
          </a:prstGeom>
          <a:noFill/>
          <a:ln w="3810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35845" name="Text Box 12"/>
          <p:cNvSpPr txBox="1">
            <a:spLocks noChangeArrowheads="1"/>
          </p:cNvSpPr>
          <p:nvPr/>
        </p:nvSpPr>
        <p:spPr bwMode="auto">
          <a:xfrm>
            <a:off x="2357438" y="4044950"/>
            <a:ext cx="1849437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latin typeface="Ubuntu" charset="0"/>
                <a:cs typeface="Arial" panose="020B0604020202020204" pitchFamily="34" charset="0"/>
              </a:rPr>
              <a:t>Initial image set</a:t>
            </a:r>
          </a:p>
        </p:txBody>
      </p:sp>
      <p:grpSp>
        <p:nvGrpSpPr>
          <p:cNvPr id="35846" name="Group 6"/>
          <p:cNvGrpSpPr>
            <a:grpSpLocks noChangeAspect="1"/>
          </p:cNvGrpSpPr>
          <p:nvPr/>
        </p:nvGrpSpPr>
        <p:grpSpPr bwMode="auto">
          <a:xfrm>
            <a:off x="504825" y="2355850"/>
            <a:ext cx="5514975" cy="1093788"/>
            <a:chOff x="0" y="0"/>
            <a:chExt cx="14282" cy="2834"/>
          </a:xfrm>
        </p:grpSpPr>
        <p:pic>
          <p:nvPicPr>
            <p:cNvPr id="35847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833" cy="2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35848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1" y="0"/>
              <a:ext cx="2837" cy="2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35849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3" y="0"/>
              <a:ext cx="2837" cy="2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35850" name="Picture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4" y="0"/>
              <a:ext cx="2837" cy="2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35851" name="Picture 1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49" y="0"/>
              <a:ext cx="2833" cy="2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35852" name="Group 12"/>
          <p:cNvGrpSpPr>
            <a:grpSpLocks/>
          </p:cNvGrpSpPr>
          <p:nvPr/>
        </p:nvGrpSpPr>
        <p:grpSpPr bwMode="auto">
          <a:xfrm>
            <a:off x="6340475" y="2308225"/>
            <a:ext cx="2682875" cy="1182688"/>
            <a:chOff x="0" y="0"/>
            <a:chExt cx="4225" cy="1862"/>
          </a:xfrm>
        </p:grpSpPr>
        <p:pic>
          <p:nvPicPr>
            <p:cNvPr id="35853" name="Picture 1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3" y="75"/>
              <a:ext cx="1720" cy="1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35854" name="Picture 14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" y="75"/>
              <a:ext cx="1720" cy="1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5855" name="Rectangle 42"/>
            <p:cNvSpPr>
              <a:spLocks noChangeArrowheads="1"/>
            </p:cNvSpPr>
            <p:nvPr/>
          </p:nvSpPr>
          <p:spPr bwMode="auto">
            <a:xfrm>
              <a:off x="0" y="0"/>
              <a:ext cx="4225" cy="1862"/>
            </a:xfrm>
            <a:prstGeom prst="rect">
              <a:avLst/>
            </a:prstGeom>
            <a:noFill/>
            <a:ln w="25400" cmpd="sng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</p:grpSp>
      <p:grpSp>
        <p:nvGrpSpPr>
          <p:cNvPr id="35856" name="Group 16"/>
          <p:cNvGrpSpPr>
            <a:grpSpLocks/>
          </p:cNvGrpSpPr>
          <p:nvPr/>
        </p:nvGrpSpPr>
        <p:grpSpPr bwMode="auto">
          <a:xfrm>
            <a:off x="533400" y="2386013"/>
            <a:ext cx="8010525" cy="1033462"/>
            <a:chOff x="0" y="0"/>
            <a:chExt cx="12615" cy="1627"/>
          </a:xfrm>
        </p:grpSpPr>
        <p:sp>
          <p:nvSpPr>
            <p:cNvPr id="35857" name="Rectangle 10"/>
            <p:cNvSpPr>
              <a:spLocks noChangeAspect="1" noChangeArrowheads="1"/>
            </p:cNvSpPr>
            <p:nvPr/>
          </p:nvSpPr>
          <p:spPr bwMode="auto">
            <a:xfrm>
              <a:off x="0" y="0"/>
              <a:ext cx="470" cy="477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5858" name="Rectangle 11"/>
            <p:cNvSpPr>
              <a:spLocks noChangeAspect="1" noChangeArrowheads="1"/>
            </p:cNvSpPr>
            <p:nvPr/>
          </p:nvSpPr>
          <p:spPr bwMode="auto">
            <a:xfrm>
              <a:off x="650" y="805"/>
              <a:ext cx="368" cy="372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5859" name="Rectangle 12"/>
            <p:cNvSpPr>
              <a:spLocks noChangeAspect="1" noChangeArrowheads="1"/>
            </p:cNvSpPr>
            <p:nvPr/>
          </p:nvSpPr>
          <p:spPr bwMode="auto">
            <a:xfrm>
              <a:off x="1150" y="1152"/>
              <a:ext cx="470" cy="475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5860" name="Rectangle 13"/>
            <p:cNvSpPr>
              <a:spLocks noChangeAspect="1" noChangeArrowheads="1"/>
            </p:cNvSpPr>
            <p:nvPr/>
          </p:nvSpPr>
          <p:spPr bwMode="auto">
            <a:xfrm>
              <a:off x="908" y="152"/>
              <a:ext cx="452" cy="435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5861" name="Rectangle 14"/>
            <p:cNvSpPr>
              <a:spLocks noChangeAspect="1" noChangeArrowheads="1"/>
            </p:cNvSpPr>
            <p:nvPr/>
          </p:nvSpPr>
          <p:spPr bwMode="auto">
            <a:xfrm>
              <a:off x="1840" y="10"/>
              <a:ext cx="473" cy="477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5862" name="Rectangle 15"/>
            <p:cNvSpPr>
              <a:spLocks noChangeAspect="1" noChangeArrowheads="1"/>
            </p:cNvSpPr>
            <p:nvPr/>
          </p:nvSpPr>
          <p:spPr bwMode="auto">
            <a:xfrm>
              <a:off x="2320" y="745"/>
              <a:ext cx="425" cy="417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5863" name="Rectangle 16"/>
            <p:cNvSpPr>
              <a:spLocks noChangeAspect="1" noChangeArrowheads="1"/>
            </p:cNvSpPr>
            <p:nvPr/>
          </p:nvSpPr>
          <p:spPr bwMode="auto">
            <a:xfrm>
              <a:off x="2900" y="1142"/>
              <a:ext cx="470" cy="475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5864" name="Rectangle 17"/>
            <p:cNvSpPr>
              <a:spLocks noChangeAspect="1" noChangeArrowheads="1"/>
            </p:cNvSpPr>
            <p:nvPr/>
          </p:nvSpPr>
          <p:spPr bwMode="auto">
            <a:xfrm>
              <a:off x="2715" y="182"/>
              <a:ext cx="545" cy="562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5865" name="Rectangle 18"/>
            <p:cNvSpPr>
              <a:spLocks noChangeAspect="1" noChangeArrowheads="1"/>
            </p:cNvSpPr>
            <p:nvPr/>
          </p:nvSpPr>
          <p:spPr bwMode="auto">
            <a:xfrm>
              <a:off x="3480" y="87"/>
              <a:ext cx="473" cy="477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5866" name="Rectangle 19"/>
            <p:cNvSpPr>
              <a:spLocks noChangeAspect="1" noChangeArrowheads="1"/>
            </p:cNvSpPr>
            <p:nvPr/>
          </p:nvSpPr>
          <p:spPr bwMode="auto">
            <a:xfrm>
              <a:off x="4120" y="832"/>
              <a:ext cx="380" cy="385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5867" name="Rectangle 20"/>
            <p:cNvSpPr>
              <a:spLocks noChangeAspect="1" noChangeArrowheads="1"/>
            </p:cNvSpPr>
            <p:nvPr/>
          </p:nvSpPr>
          <p:spPr bwMode="auto">
            <a:xfrm>
              <a:off x="3678" y="1140"/>
              <a:ext cx="472" cy="477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5868" name="Rectangle 21"/>
            <p:cNvSpPr>
              <a:spLocks noChangeAspect="1" noChangeArrowheads="1"/>
            </p:cNvSpPr>
            <p:nvPr/>
          </p:nvSpPr>
          <p:spPr bwMode="auto">
            <a:xfrm>
              <a:off x="4390" y="165"/>
              <a:ext cx="558" cy="56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5869" name="Rectangle 22"/>
            <p:cNvSpPr>
              <a:spLocks noChangeAspect="1" noChangeArrowheads="1"/>
            </p:cNvSpPr>
            <p:nvPr/>
          </p:nvSpPr>
          <p:spPr bwMode="auto">
            <a:xfrm>
              <a:off x="6288" y="232"/>
              <a:ext cx="470" cy="477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5870" name="Rectangle 23"/>
            <p:cNvSpPr>
              <a:spLocks noChangeAspect="1" noChangeArrowheads="1"/>
            </p:cNvSpPr>
            <p:nvPr/>
          </p:nvSpPr>
          <p:spPr bwMode="auto">
            <a:xfrm>
              <a:off x="5860" y="785"/>
              <a:ext cx="360" cy="367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5871" name="Rectangle 24"/>
            <p:cNvSpPr>
              <a:spLocks noChangeAspect="1" noChangeArrowheads="1"/>
            </p:cNvSpPr>
            <p:nvPr/>
          </p:nvSpPr>
          <p:spPr bwMode="auto">
            <a:xfrm>
              <a:off x="6033" y="1142"/>
              <a:ext cx="472" cy="475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5872" name="Rectangle 25"/>
            <p:cNvSpPr>
              <a:spLocks noChangeAspect="1" noChangeArrowheads="1"/>
            </p:cNvSpPr>
            <p:nvPr/>
          </p:nvSpPr>
          <p:spPr bwMode="auto">
            <a:xfrm>
              <a:off x="5498" y="290"/>
              <a:ext cx="437" cy="42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5873" name="Rectangle 26"/>
            <p:cNvSpPr>
              <a:spLocks noChangeAspect="1" noChangeArrowheads="1"/>
            </p:cNvSpPr>
            <p:nvPr/>
          </p:nvSpPr>
          <p:spPr bwMode="auto">
            <a:xfrm>
              <a:off x="7508" y="157"/>
              <a:ext cx="472" cy="477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5874" name="Rectangle 27"/>
            <p:cNvSpPr>
              <a:spLocks noChangeAspect="1" noChangeArrowheads="1"/>
            </p:cNvSpPr>
            <p:nvPr/>
          </p:nvSpPr>
          <p:spPr bwMode="auto">
            <a:xfrm>
              <a:off x="7655" y="805"/>
              <a:ext cx="388" cy="392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5875" name="Rectangle 28"/>
            <p:cNvSpPr>
              <a:spLocks noChangeAspect="1" noChangeArrowheads="1"/>
            </p:cNvSpPr>
            <p:nvPr/>
          </p:nvSpPr>
          <p:spPr bwMode="auto">
            <a:xfrm>
              <a:off x="6970" y="115"/>
              <a:ext cx="348" cy="352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5876" name="Rectangle 29"/>
            <p:cNvSpPr>
              <a:spLocks noChangeAspect="1" noChangeArrowheads="1"/>
            </p:cNvSpPr>
            <p:nvPr/>
          </p:nvSpPr>
          <p:spPr bwMode="auto">
            <a:xfrm>
              <a:off x="8200" y="157"/>
              <a:ext cx="380" cy="40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5877" name="Rectangle 33"/>
            <p:cNvSpPr>
              <a:spLocks noChangeArrowheads="1"/>
            </p:cNvSpPr>
            <p:nvPr/>
          </p:nvSpPr>
          <p:spPr bwMode="auto">
            <a:xfrm>
              <a:off x="11635" y="807"/>
              <a:ext cx="395" cy="36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5878" name="Rectangle 35"/>
            <p:cNvSpPr>
              <a:spLocks noChangeArrowheads="1"/>
            </p:cNvSpPr>
            <p:nvPr/>
          </p:nvSpPr>
          <p:spPr bwMode="auto">
            <a:xfrm>
              <a:off x="9845" y="847"/>
              <a:ext cx="400" cy="36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5879" name="Rectangle 36"/>
            <p:cNvSpPr>
              <a:spLocks noChangeAspect="1" noChangeArrowheads="1"/>
            </p:cNvSpPr>
            <p:nvPr/>
          </p:nvSpPr>
          <p:spPr bwMode="auto">
            <a:xfrm>
              <a:off x="9605" y="205"/>
              <a:ext cx="485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5880" name="Rectangle 37"/>
            <p:cNvSpPr>
              <a:spLocks noChangeAspect="1" noChangeArrowheads="1"/>
            </p:cNvSpPr>
            <p:nvPr/>
          </p:nvSpPr>
          <p:spPr bwMode="auto">
            <a:xfrm>
              <a:off x="10330" y="137"/>
              <a:ext cx="485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5881" name="Rectangle 38"/>
            <p:cNvSpPr>
              <a:spLocks noChangeAspect="1" noChangeArrowheads="1"/>
            </p:cNvSpPr>
            <p:nvPr/>
          </p:nvSpPr>
          <p:spPr bwMode="auto">
            <a:xfrm>
              <a:off x="9270" y="1122"/>
              <a:ext cx="480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5882" name="Rectangle 39"/>
            <p:cNvSpPr>
              <a:spLocks noChangeAspect="1" noChangeArrowheads="1"/>
            </p:cNvSpPr>
            <p:nvPr/>
          </p:nvSpPr>
          <p:spPr bwMode="auto">
            <a:xfrm>
              <a:off x="11060" y="1082"/>
              <a:ext cx="485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5883" name="Rectangle 40"/>
            <p:cNvSpPr>
              <a:spLocks noChangeAspect="1" noChangeArrowheads="1"/>
            </p:cNvSpPr>
            <p:nvPr/>
          </p:nvSpPr>
          <p:spPr bwMode="auto">
            <a:xfrm>
              <a:off x="12060" y="295"/>
              <a:ext cx="485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5884" name="Rectangle 41"/>
            <p:cNvSpPr>
              <a:spLocks noChangeAspect="1" noChangeArrowheads="1"/>
            </p:cNvSpPr>
            <p:nvPr/>
          </p:nvSpPr>
          <p:spPr bwMode="auto">
            <a:xfrm>
              <a:off x="12130" y="1092"/>
              <a:ext cx="485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</p:grpSp>
      <p:grpSp>
        <p:nvGrpSpPr>
          <p:cNvPr id="45" name="Group 29"/>
          <p:cNvGrpSpPr>
            <a:grpSpLocks/>
          </p:cNvGrpSpPr>
          <p:nvPr/>
        </p:nvGrpSpPr>
        <p:grpSpPr bwMode="auto">
          <a:xfrm>
            <a:off x="8677275" y="2914495"/>
            <a:ext cx="257175" cy="76200"/>
            <a:chOff x="0" y="0"/>
            <a:chExt cx="405" cy="120"/>
          </a:xfrm>
        </p:grpSpPr>
        <p:sp>
          <p:nvSpPr>
            <p:cNvPr id="46" name="Oval 18"/>
            <p:cNvSpPr>
              <a:spLocks noChangeArrowheads="1"/>
            </p:cNvSpPr>
            <p:nvPr/>
          </p:nvSpPr>
          <p:spPr bwMode="auto">
            <a:xfrm>
              <a:off x="0" y="0"/>
              <a:ext cx="120" cy="1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7" name="Oval 19"/>
            <p:cNvSpPr>
              <a:spLocks noChangeArrowheads="1"/>
            </p:cNvSpPr>
            <p:nvPr/>
          </p:nvSpPr>
          <p:spPr bwMode="auto">
            <a:xfrm>
              <a:off x="288" y="0"/>
              <a:ext cx="117" cy="1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736600" y="1377950"/>
            <a:ext cx="82438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3200" dirty="0" smtClean="0">
                <a:latin typeface="Ubuntu" charset="0"/>
              </a:rPr>
              <a:t>Search </a:t>
            </a:r>
            <a:r>
              <a:rPr lang="en-US" altLang="en-US" sz="3200" dirty="0">
                <a:latin typeface="Ubuntu" charset="0"/>
              </a:rPr>
              <a:t>for patches </a:t>
            </a:r>
            <a:endParaRPr lang="en-US" altLang="en-US" sz="1800" dirty="0"/>
          </a:p>
        </p:txBody>
      </p:sp>
      <p:sp>
        <p:nvSpPr>
          <p:cNvPr id="37891" name="Text Box 43"/>
          <p:cNvSpPr txBox="1">
            <a:spLocks noChangeArrowheads="1"/>
          </p:cNvSpPr>
          <p:nvPr/>
        </p:nvSpPr>
        <p:spPr bwMode="auto">
          <a:xfrm>
            <a:off x="31750" y="471488"/>
            <a:ext cx="9086850" cy="70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4000">
                <a:latin typeface="Ubuntu" charset="0"/>
                <a:cs typeface="Arial" panose="020B0604020202020204" pitchFamily="34" charset="0"/>
              </a:rPr>
              <a:t>Iterative growing of visual chains</a:t>
            </a:r>
          </a:p>
        </p:txBody>
      </p:sp>
      <p:sp>
        <p:nvSpPr>
          <p:cNvPr id="37892" name="Text Box 46"/>
          <p:cNvSpPr txBox="1">
            <a:spLocks noChangeArrowheads="1"/>
          </p:cNvSpPr>
          <p:nvPr/>
        </p:nvSpPr>
        <p:spPr bwMode="auto">
          <a:xfrm>
            <a:off x="33338" y="5003800"/>
            <a:ext cx="2112962" cy="57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Ubuntu" charset="0"/>
                <a:cs typeface="Arial" panose="020B0604020202020204" pitchFamily="34" charset="0"/>
              </a:rPr>
              <a:t>Solve for</a:t>
            </a:r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37893" name="AutoShape 5"/>
          <p:cNvSpPr>
            <a:spLocks/>
          </p:cNvSpPr>
          <p:nvPr/>
        </p:nvSpPr>
        <p:spPr bwMode="auto">
          <a:xfrm rot="16200000" flipH="1">
            <a:off x="3143250" y="977900"/>
            <a:ext cx="276225" cy="5521325"/>
          </a:xfrm>
          <a:prstGeom prst="rightBrace">
            <a:avLst>
              <a:gd name="adj1" fmla="val 166571"/>
              <a:gd name="adj2" fmla="val 50000"/>
            </a:avLst>
          </a:prstGeom>
          <a:noFill/>
          <a:ln w="3810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37894" name="Text Box 12"/>
          <p:cNvSpPr txBox="1">
            <a:spLocks noChangeArrowheads="1"/>
          </p:cNvSpPr>
          <p:nvPr/>
        </p:nvSpPr>
        <p:spPr bwMode="auto">
          <a:xfrm>
            <a:off x="2357438" y="4044950"/>
            <a:ext cx="1849437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latin typeface="Ubuntu" charset="0"/>
                <a:cs typeface="Arial" panose="020B0604020202020204" pitchFamily="34" charset="0"/>
              </a:rPr>
              <a:t>Initial image set</a:t>
            </a:r>
            <a:endParaRPr lang="en-US" altLang="en-US" sz="1800">
              <a:cs typeface="Arial" panose="020B0604020202020204" pitchFamily="34" charset="0"/>
            </a:endParaRPr>
          </a:p>
        </p:txBody>
      </p:sp>
      <p:grpSp>
        <p:nvGrpSpPr>
          <p:cNvPr id="37895" name="Group 7"/>
          <p:cNvGrpSpPr>
            <a:grpSpLocks noChangeAspect="1"/>
          </p:cNvGrpSpPr>
          <p:nvPr/>
        </p:nvGrpSpPr>
        <p:grpSpPr bwMode="auto">
          <a:xfrm>
            <a:off x="504825" y="2355850"/>
            <a:ext cx="5514975" cy="1093788"/>
            <a:chOff x="0" y="0"/>
            <a:chExt cx="14282" cy="2834"/>
          </a:xfrm>
        </p:grpSpPr>
        <p:pic>
          <p:nvPicPr>
            <p:cNvPr id="37896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833" cy="2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37897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1" y="0"/>
              <a:ext cx="2837" cy="2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37898" name="Picture 1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3" y="0"/>
              <a:ext cx="2837" cy="2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37899" name="Picture 1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4" y="0"/>
              <a:ext cx="2837" cy="2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37900" name="Picture 1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49" y="0"/>
              <a:ext cx="2833" cy="2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37901" name="Group 13"/>
          <p:cNvGrpSpPr>
            <a:grpSpLocks/>
          </p:cNvGrpSpPr>
          <p:nvPr/>
        </p:nvGrpSpPr>
        <p:grpSpPr bwMode="auto">
          <a:xfrm>
            <a:off x="6381750" y="2355863"/>
            <a:ext cx="2202180" cy="1093764"/>
            <a:chOff x="65" y="75"/>
            <a:chExt cx="3468" cy="1722"/>
          </a:xfrm>
        </p:grpSpPr>
        <p:pic>
          <p:nvPicPr>
            <p:cNvPr id="37902" name="Picture 1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3" y="75"/>
              <a:ext cx="1720" cy="1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37903" name="Picture 15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" y="75"/>
              <a:ext cx="1720" cy="1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37905" name="Group 17"/>
          <p:cNvGrpSpPr>
            <a:grpSpLocks/>
          </p:cNvGrpSpPr>
          <p:nvPr/>
        </p:nvGrpSpPr>
        <p:grpSpPr bwMode="auto">
          <a:xfrm>
            <a:off x="533400" y="2386013"/>
            <a:ext cx="8010525" cy="1033462"/>
            <a:chOff x="0" y="0"/>
            <a:chExt cx="12615" cy="1627"/>
          </a:xfrm>
        </p:grpSpPr>
        <p:sp>
          <p:nvSpPr>
            <p:cNvPr id="37906" name="Rectangle 10"/>
            <p:cNvSpPr>
              <a:spLocks noChangeAspect="1" noChangeArrowheads="1"/>
            </p:cNvSpPr>
            <p:nvPr/>
          </p:nvSpPr>
          <p:spPr bwMode="auto">
            <a:xfrm>
              <a:off x="0" y="0"/>
              <a:ext cx="470" cy="477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7907" name="Rectangle 11"/>
            <p:cNvSpPr>
              <a:spLocks noChangeAspect="1" noChangeArrowheads="1"/>
            </p:cNvSpPr>
            <p:nvPr/>
          </p:nvSpPr>
          <p:spPr bwMode="auto">
            <a:xfrm>
              <a:off x="650" y="805"/>
              <a:ext cx="368" cy="372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7908" name="Rectangle 12"/>
            <p:cNvSpPr>
              <a:spLocks noChangeAspect="1" noChangeArrowheads="1"/>
            </p:cNvSpPr>
            <p:nvPr/>
          </p:nvSpPr>
          <p:spPr bwMode="auto">
            <a:xfrm>
              <a:off x="1150" y="1152"/>
              <a:ext cx="470" cy="475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7909" name="Rectangle 13"/>
            <p:cNvSpPr>
              <a:spLocks noChangeAspect="1" noChangeArrowheads="1"/>
            </p:cNvSpPr>
            <p:nvPr/>
          </p:nvSpPr>
          <p:spPr bwMode="auto">
            <a:xfrm>
              <a:off x="908" y="152"/>
              <a:ext cx="452" cy="435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7910" name="Rectangle 14"/>
            <p:cNvSpPr>
              <a:spLocks noChangeAspect="1" noChangeArrowheads="1"/>
            </p:cNvSpPr>
            <p:nvPr/>
          </p:nvSpPr>
          <p:spPr bwMode="auto">
            <a:xfrm>
              <a:off x="1840" y="10"/>
              <a:ext cx="473" cy="477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7911" name="Rectangle 15"/>
            <p:cNvSpPr>
              <a:spLocks noChangeAspect="1" noChangeArrowheads="1"/>
            </p:cNvSpPr>
            <p:nvPr/>
          </p:nvSpPr>
          <p:spPr bwMode="auto">
            <a:xfrm>
              <a:off x="2320" y="745"/>
              <a:ext cx="425" cy="417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7912" name="Rectangle 16"/>
            <p:cNvSpPr>
              <a:spLocks noChangeAspect="1" noChangeArrowheads="1"/>
            </p:cNvSpPr>
            <p:nvPr/>
          </p:nvSpPr>
          <p:spPr bwMode="auto">
            <a:xfrm>
              <a:off x="2900" y="1142"/>
              <a:ext cx="470" cy="475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7913" name="Rectangle 17"/>
            <p:cNvSpPr>
              <a:spLocks noChangeAspect="1" noChangeArrowheads="1"/>
            </p:cNvSpPr>
            <p:nvPr/>
          </p:nvSpPr>
          <p:spPr bwMode="auto">
            <a:xfrm>
              <a:off x="2715" y="182"/>
              <a:ext cx="545" cy="562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7914" name="Rectangle 18"/>
            <p:cNvSpPr>
              <a:spLocks noChangeAspect="1" noChangeArrowheads="1"/>
            </p:cNvSpPr>
            <p:nvPr/>
          </p:nvSpPr>
          <p:spPr bwMode="auto">
            <a:xfrm>
              <a:off x="3480" y="87"/>
              <a:ext cx="473" cy="477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7915" name="Rectangle 19"/>
            <p:cNvSpPr>
              <a:spLocks noChangeAspect="1" noChangeArrowheads="1"/>
            </p:cNvSpPr>
            <p:nvPr/>
          </p:nvSpPr>
          <p:spPr bwMode="auto">
            <a:xfrm>
              <a:off x="4120" y="832"/>
              <a:ext cx="380" cy="385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7916" name="Rectangle 20"/>
            <p:cNvSpPr>
              <a:spLocks noChangeAspect="1" noChangeArrowheads="1"/>
            </p:cNvSpPr>
            <p:nvPr/>
          </p:nvSpPr>
          <p:spPr bwMode="auto">
            <a:xfrm>
              <a:off x="3678" y="1140"/>
              <a:ext cx="472" cy="477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7917" name="Rectangle 21"/>
            <p:cNvSpPr>
              <a:spLocks noChangeAspect="1" noChangeArrowheads="1"/>
            </p:cNvSpPr>
            <p:nvPr/>
          </p:nvSpPr>
          <p:spPr bwMode="auto">
            <a:xfrm>
              <a:off x="4390" y="165"/>
              <a:ext cx="558" cy="56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7918" name="Rectangle 22"/>
            <p:cNvSpPr>
              <a:spLocks noChangeAspect="1" noChangeArrowheads="1"/>
            </p:cNvSpPr>
            <p:nvPr/>
          </p:nvSpPr>
          <p:spPr bwMode="auto">
            <a:xfrm>
              <a:off x="6288" y="232"/>
              <a:ext cx="470" cy="477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7919" name="Rectangle 23"/>
            <p:cNvSpPr>
              <a:spLocks noChangeAspect="1" noChangeArrowheads="1"/>
            </p:cNvSpPr>
            <p:nvPr/>
          </p:nvSpPr>
          <p:spPr bwMode="auto">
            <a:xfrm>
              <a:off x="5860" y="785"/>
              <a:ext cx="360" cy="367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7920" name="Rectangle 24"/>
            <p:cNvSpPr>
              <a:spLocks noChangeAspect="1" noChangeArrowheads="1"/>
            </p:cNvSpPr>
            <p:nvPr/>
          </p:nvSpPr>
          <p:spPr bwMode="auto">
            <a:xfrm>
              <a:off x="6033" y="1142"/>
              <a:ext cx="472" cy="475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7921" name="Rectangle 25"/>
            <p:cNvSpPr>
              <a:spLocks noChangeAspect="1" noChangeArrowheads="1"/>
            </p:cNvSpPr>
            <p:nvPr/>
          </p:nvSpPr>
          <p:spPr bwMode="auto">
            <a:xfrm>
              <a:off x="5498" y="290"/>
              <a:ext cx="437" cy="42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7922" name="Rectangle 26"/>
            <p:cNvSpPr>
              <a:spLocks noChangeAspect="1" noChangeArrowheads="1"/>
            </p:cNvSpPr>
            <p:nvPr/>
          </p:nvSpPr>
          <p:spPr bwMode="auto">
            <a:xfrm>
              <a:off x="7508" y="157"/>
              <a:ext cx="472" cy="477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7923" name="Rectangle 27"/>
            <p:cNvSpPr>
              <a:spLocks noChangeAspect="1" noChangeArrowheads="1"/>
            </p:cNvSpPr>
            <p:nvPr/>
          </p:nvSpPr>
          <p:spPr bwMode="auto">
            <a:xfrm>
              <a:off x="7655" y="805"/>
              <a:ext cx="388" cy="392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7924" name="Rectangle 28"/>
            <p:cNvSpPr>
              <a:spLocks noChangeAspect="1" noChangeArrowheads="1"/>
            </p:cNvSpPr>
            <p:nvPr/>
          </p:nvSpPr>
          <p:spPr bwMode="auto">
            <a:xfrm>
              <a:off x="6970" y="115"/>
              <a:ext cx="348" cy="352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7925" name="Rectangle 29"/>
            <p:cNvSpPr>
              <a:spLocks noChangeAspect="1" noChangeArrowheads="1"/>
            </p:cNvSpPr>
            <p:nvPr/>
          </p:nvSpPr>
          <p:spPr bwMode="auto">
            <a:xfrm>
              <a:off x="8200" y="157"/>
              <a:ext cx="380" cy="40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7926" name="Rectangle 33"/>
            <p:cNvSpPr>
              <a:spLocks noChangeArrowheads="1"/>
            </p:cNvSpPr>
            <p:nvPr/>
          </p:nvSpPr>
          <p:spPr bwMode="auto">
            <a:xfrm>
              <a:off x="11635" y="807"/>
              <a:ext cx="395" cy="36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7927" name="Rectangle 35"/>
            <p:cNvSpPr>
              <a:spLocks noChangeArrowheads="1"/>
            </p:cNvSpPr>
            <p:nvPr/>
          </p:nvSpPr>
          <p:spPr bwMode="auto">
            <a:xfrm>
              <a:off x="9845" y="847"/>
              <a:ext cx="400" cy="36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7928" name="Rectangle 36"/>
            <p:cNvSpPr>
              <a:spLocks noChangeAspect="1" noChangeArrowheads="1"/>
            </p:cNvSpPr>
            <p:nvPr/>
          </p:nvSpPr>
          <p:spPr bwMode="auto">
            <a:xfrm>
              <a:off x="9605" y="205"/>
              <a:ext cx="485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7929" name="Rectangle 37"/>
            <p:cNvSpPr>
              <a:spLocks noChangeAspect="1" noChangeArrowheads="1"/>
            </p:cNvSpPr>
            <p:nvPr/>
          </p:nvSpPr>
          <p:spPr bwMode="auto">
            <a:xfrm>
              <a:off x="10330" y="137"/>
              <a:ext cx="485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7930" name="Rectangle 38"/>
            <p:cNvSpPr>
              <a:spLocks noChangeAspect="1" noChangeArrowheads="1"/>
            </p:cNvSpPr>
            <p:nvPr/>
          </p:nvSpPr>
          <p:spPr bwMode="auto">
            <a:xfrm>
              <a:off x="9270" y="1122"/>
              <a:ext cx="480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7931" name="Rectangle 39"/>
            <p:cNvSpPr>
              <a:spLocks noChangeAspect="1" noChangeArrowheads="1"/>
            </p:cNvSpPr>
            <p:nvPr/>
          </p:nvSpPr>
          <p:spPr bwMode="auto">
            <a:xfrm>
              <a:off x="11060" y="1082"/>
              <a:ext cx="485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7932" name="Rectangle 40"/>
            <p:cNvSpPr>
              <a:spLocks noChangeAspect="1" noChangeArrowheads="1"/>
            </p:cNvSpPr>
            <p:nvPr/>
          </p:nvSpPr>
          <p:spPr bwMode="auto">
            <a:xfrm>
              <a:off x="12060" y="295"/>
              <a:ext cx="485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7933" name="Rectangle 41"/>
            <p:cNvSpPr>
              <a:spLocks noChangeAspect="1" noChangeArrowheads="1"/>
            </p:cNvSpPr>
            <p:nvPr/>
          </p:nvSpPr>
          <p:spPr bwMode="auto">
            <a:xfrm>
              <a:off x="12130" y="1092"/>
              <a:ext cx="485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</p:grpSp>
      <p:sp>
        <p:nvSpPr>
          <p:cNvPr id="37934" name="Line 46"/>
          <p:cNvSpPr>
            <a:spLocks noChangeShapeType="1"/>
          </p:cNvSpPr>
          <p:nvPr/>
        </p:nvSpPr>
        <p:spPr bwMode="auto">
          <a:xfrm>
            <a:off x="676275" y="2551113"/>
            <a:ext cx="1749425" cy="133350"/>
          </a:xfrm>
          <a:prstGeom prst="line">
            <a:avLst/>
          </a:prstGeom>
          <a:noFill/>
          <a:ln w="63500" cmpd="sng">
            <a:solidFill>
              <a:srgbClr val="FFFF00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37935" name="Line 47"/>
          <p:cNvSpPr>
            <a:spLocks noChangeShapeType="1"/>
          </p:cNvSpPr>
          <p:nvPr/>
        </p:nvSpPr>
        <p:spPr bwMode="auto">
          <a:xfrm>
            <a:off x="3503613" y="2682875"/>
            <a:ext cx="655637" cy="31750"/>
          </a:xfrm>
          <a:prstGeom prst="line">
            <a:avLst/>
          </a:prstGeom>
          <a:noFill/>
          <a:ln w="63500" cmpd="sng">
            <a:solidFill>
              <a:srgbClr val="FFFF00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37936" name="Line 48"/>
          <p:cNvSpPr>
            <a:spLocks noChangeShapeType="1"/>
          </p:cNvSpPr>
          <p:nvPr/>
        </p:nvSpPr>
        <p:spPr bwMode="auto">
          <a:xfrm>
            <a:off x="4160838" y="2714625"/>
            <a:ext cx="1355725" cy="309563"/>
          </a:xfrm>
          <a:prstGeom prst="line">
            <a:avLst/>
          </a:prstGeom>
          <a:noFill/>
          <a:ln w="63500" cmpd="sng">
            <a:solidFill>
              <a:srgbClr val="FFFF00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37937" name="Line 49"/>
          <p:cNvSpPr>
            <a:spLocks noChangeShapeType="1"/>
          </p:cNvSpPr>
          <p:nvPr/>
        </p:nvSpPr>
        <p:spPr bwMode="auto">
          <a:xfrm flipV="1">
            <a:off x="5518150" y="2684463"/>
            <a:ext cx="1274763" cy="339725"/>
          </a:xfrm>
          <a:prstGeom prst="line">
            <a:avLst/>
          </a:prstGeom>
          <a:noFill/>
          <a:ln w="63500" cmpd="sng">
            <a:solidFill>
              <a:srgbClr val="FFFF00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37938" name="Line 50"/>
          <p:cNvSpPr>
            <a:spLocks noChangeShapeType="1"/>
          </p:cNvSpPr>
          <p:nvPr/>
        </p:nvSpPr>
        <p:spPr bwMode="auto">
          <a:xfrm>
            <a:off x="6792913" y="2684463"/>
            <a:ext cx="1566862" cy="30162"/>
          </a:xfrm>
          <a:prstGeom prst="line">
            <a:avLst/>
          </a:prstGeom>
          <a:noFill/>
          <a:ln w="63500" cmpd="sng">
            <a:solidFill>
              <a:srgbClr val="FFFF00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pic>
        <p:nvPicPr>
          <p:cNvPr id="37939" name="Picture 4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401"/>
          <a:stretch>
            <a:fillRect/>
          </a:stretch>
        </p:blipFill>
        <p:spPr bwMode="auto">
          <a:xfrm>
            <a:off x="1879600" y="4865688"/>
            <a:ext cx="13271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sp>
        <p:nvSpPr>
          <p:cNvPr id="37940" name="Line 52"/>
          <p:cNvSpPr>
            <a:spLocks noChangeShapeType="1"/>
          </p:cNvSpPr>
          <p:nvPr/>
        </p:nvSpPr>
        <p:spPr bwMode="auto">
          <a:xfrm flipV="1">
            <a:off x="2425700" y="2682875"/>
            <a:ext cx="1077913" cy="3175"/>
          </a:xfrm>
          <a:prstGeom prst="line">
            <a:avLst/>
          </a:prstGeom>
          <a:noFill/>
          <a:ln w="63500" cmpd="sng">
            <a:solidFill>
              <a:srgbClr val="FFFF00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grpSp>
        <p:nvGrpSpPr>
          <p:cNvPr id="37941" name="Group 53"/>
          <p:cNvGrpSpPr>
            <a:grpSpLocks/>
          </p:cNvGrpSpPr>
          <p:nvPr/>
        </p:nvGrpSpPr>
        <p:grpSpPr bwMode="auto">
          <a:xfrm>
            <a:off x="6797675" y="2628900"/>
            <a:ext cx="2295525" cy="3200400"/>
            <a:chOff x="0" y="0"/>
            <a:chExt cx="3616" cy="5041"/>
          </a:xfrm>
        </p:grpSpPr>
        <p:pic>
          <p:nvPicPr>
            <p:cNvPr id="37942" name="Picture 47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10"/>
            <a:stretch>
              <a:fillRect/>
            </a:stretch>
          </p:blipFill>
          <p:spPr bwMode="auto">
            <a:xfrm>
              <a:off x="0" y="3513"/>
              <a:ext cx="3516" cy="14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7943" name="Rectangle 48"/>
            <p:cNvSpPr>
              <a:spLocks noChangeArrowheads="1"/>
            </p:cNvSpPr>
            <p:nvPr/>
          </p:nvSpPr>
          <p:spPr bwMode="auto">
            <a:xfrm>
              <a:off x="1624" y="3436"/>
              <a:ext cx="1992" cy="1605"/>
            </a:xfrm>
            <a:prstGeom prst="rect">
              <a:avLst/>
            </a:prstGeom>
            <a:noFill/>
            <a:ln w="25400" cmpd="sng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7944" name="Oval 56"/>
            <p:cNvSpPr>
              <a:spLocks noChangeArrowheads="1"/>
            </p:cNvSpPr>
            <p:nvPr/>
          </p:nvSpPr>
          <p:spPr bwMode="auto">
            <a:xfrm>
              <a:off x="2326" y="0"/>
              <a:ext cx="270" cy="270"/>
            </a:xfrm>
            <a:prstGeom prst="ellipse">
              <a:avLst/>
            </a:prstGeom>
            <a:solidFill>
              <a:srgbClr val="9933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7945" name="Arrow 1006"/>
            <p:cNvSpPr>
              <a:spLocks noChangeShapeType="1"/>
            </p:cNvSpPr>
            <p:nvPr/>
          </p:nvSpPr>
          <p:spPr bwMode="auto">
            <a:xfrm flipV="1">
              <a:off x="2016" y="245"/>
              <a:ext cx="445" cy="3191"/>
            </a:xfrm>
            <a:prstGeom prst="line">
              <a:avLst/>
            </a:prstGeom>
            <a:noFill/>
            <a:ln w="63500" cmpd="sng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</p:grpSp>
      <p:pic>
        <p:nvPicPr>
          <p:cNvPr id="37946" name="Picture 4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3" r="32224"/>
          <a:stretch>
            <a:fillRect/>
          </a:stretch>
        </p:blipFill>
        <p:spPr bwMode="auto">
          <a:xfrm>
            <a:off x="3595688" y="4873625"/>
            <a:ext cx="31305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sp>
        <p:nvSpPr>
          <p:cNvPr id="37947" name="Rectangle 48"/>
          <p:cNvSpPr>
            <a:spLocks noChangeArrowheads="1"/>
          </p:cNvSpPr>
          <p:nvPr/>
        </p:nvSpPr>
        <p:spPr bwMode="auto">
          <a:xfrm>
            <a:off x="4087813" y="4811713"/>
            <a:ext cx="2633662" cy="1019175"/>
          </a:xfrm>
          <a:prstGeom prst="rect">
            <a:avLst/>
          </a:prstGeom>
          <a:noFill/>
          <a:ln w="25400" cmpd="sng">
            <a:solidFill>
              <a:srgbClr val="FF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37948" name="Line 63"/>
          <p:cNvSpPr>
            <a:spLocks noChangeShapeType="1"/>
          </p:cNvSpPr>
          <p:nvPr/>
        </p:nvSpPr>
        <p:spPr bwMode="auto">
          <a:xfrm>
            <a:off x="4159250" y="2713038"/>
            <a:ext cx="1358900" cy="311150"/>
          </a:xfrm>
          <a:prstGeom prst="line">
            <a:avLst/>
          </a:prstGeom>
          <a:noFill/>
          <a:ln w="38100" cmpd="sng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37949" name="Arrow 1006"/>
          <p:cNvSpPr>
            <a:spLocks noChangeShapeType="1"/>
          </p:cNvSpPr>
          <p:nvPr/>
        </p:nvSpPr>
        <p:spPr bwMode="auto">
          <a:xfrm flipH="1" flipV="1">
            <a:off x="4956304" y="2914495"/>
            <a:ext cx="282446" cy="1895630"/>
          </a:xfrm>
          <a:prstGeom prst="line">
            <a:avLst/>
          </a:prstGeom>
          <a:noFill/>
          <a:ln w="63500" cmpd="sng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pic>
        <p:nvPicPr>
          <p:cNvPr id="37950" name="Picture 4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9" r="75812"/>
          <a:stretch>
            <a:fillRect/>
          </a:stretch>
        </p:blipFill>
        <p:spPr bwMode="auto">
          <a:xfrm>
            <a:off x="3203575" y="4865688"/>
            <a:ext cx="392113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grpSp>
        <p:nvGrpSpPr>
          <p:cNvPr id="66" name="Group 29"/>
          <p:cNvGrpSpPr>
            <a:grpSpLocks/>
          </p:cNvGrpSpPr>
          <p:nvPr/>
        </p:nvGrpSpPr>
        <p:grpSpPr bwMode="auto">
          <a:xfrm>
            <a:off x="8677275" y="2914495"/>
            <a:ext cx="257175" cy="76200"/>
            <a:chOff x="0" y="0"/>
            <a:chExt cx="405" cy="120"/>
          </a:xfrm>
        </p:grpSpPr>
        <p:sp>
          <p:nvSpPr>
            <p:cNvPr id="67" name="Oval 18"/>
            <p:cNvSpPr>
              <a:spLocks noChangeArrowheads="1"/>
            </p:cNvSpPr>
            <p:nvPr/>
          </p:nvSpPr>
          <p:spPr bwMode="auto">
            <a:xfrm>
              <a:off x="0" y="0"/>
              <a:ext cx="120" cy="1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68" name="Oval 19"/>
            <p:cNvSpPr>
              <a:spLocks noChangeArrowheads="1"/>
            </p:cNvSpPr>
            <p:nvPr/>
          </p:nvSpPr>
          <p:spPr bwMode="auto">
            <a:xfrm>
              <a:off x="288" y="0"/>
              <a:ext cx="117" cy="1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cs typeface="Arial" panose="020B0604020202020204" pitchFamily="34" charset="0"/>
              </a:endParaRPr>
            </a:p>
          </p:txBody>
        </p:sp>
      </p:grpSp>
      <p:sp>
        <p:nvSpPr>
          <p:cNvPr id="69" name="Rectangle 42"/>
          <p:cNvSpPr>
            <a:spLocks noChangeArrowheads="1"/>
          </p:cNvSpPr>
          <p:nvPr/>
        </p:nvSpPr>
        <p:spPr bwMode="auto">
          <a:xfrm>
            <a:off x="6340475" y="2308225"/>
            <a:ext cx="2682875" cy="1182688"/>
          </a:xfrm>
          <a:prstGeom prst="rect">
            <a:avLst/>
          </a:prstGeom>
          <a:noFill/>
          <a:ln w="25400" cmpd="sng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/>
          <p:cNvSpPr txBox="1">
            <a:spLocks noChangeArrowheads="1"/>
          </p:cNvSpPr>
          <p:nvPr/>
        </p:nvSpPr>
        <p:spPr bwMode="auto">
          <a:xfrm>
            <a:off x="736600" y="1377950"/>
            <a:ext cx="82438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3200" dirty="0" smtClean="0">
                <a:latin typeface="Ubuntu" charset="0"/>
              </a:rPr>
              <a:t>Search </a:t>
            </a:r>
            <a:r>
              <a:rPr lang="en-US" altLang="en-US" sz="3200" dirty="0">
                <a:latin typeface="Ubuntu" charset="0"/>
              </a:rPr>
              <a:t>for patches </a:t>
            </a:r>
            <a:endParaRPr lang="en-US" altLang="en-US" sz="1800" dirty="0"/>
          </a:p>
        </p:txBody>
      </p:sp>
      <p:sp>
        <p:nvSpPr>
          <p:cNvPr id="39939" name="Text Box 43"/>
          <p:cNvSpPr txBox="1">
            <a:spLocks noChangeArrowheads="1"/>
          </p:cNvSpPr>
          <p:nvPr/>
        </p:nvSpPr>
        <p:spPr bwMode="auto">
          <a:xfrm>
            <a:off x="31750" y="471488"/>
            <a:ext cx="9086850" cy="70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4000">
                <a:latin typeface="Ubuntu" charset="0"/>
                <a:cs typeface="Arial" panose="020B0604020202020204" pitchFamily="34" charset="0"/>
              </a:rPr>
              <a:t>Iterative growing of visual chains</a:t>
            </a:r>
          </a:p>
        </p:txBody>
      </p:sp>
      <p:sp>
        <p:nvSpPr>
          <p:cNvPr id="39940" name="Text Box 46"/>
          <p:cNvSpPr txBox="1">
            <a:spLocks noChangeArrowheads="1"/>
          </p:cNvSpPr>
          <p:nvPr/>
        </p:nvSpPr>
        <p:spPr bwMode="auto">
          <a:xfrm>
            <a:off x="33338" y="5003800"/>
            <a:ext cx="2112962" cy="57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Ubuntu" charset="0"/>
                <a:cs typeface="Arial" panose="020B0604020202020204" pitchFamily="34" charset="0"/>
              </a:rPr>
              <a:t>Solve for</a:t>
            </a:r>
            <a:endParaRPr lang="en-US" altLang="en-US" sz="1800">
              <a:cs typeface="Arial" panose="020B0604020202020204" pitchFamily="34" charset="0"/>
            </a:endParaRPr>
          </a:p>
        </p:txBody>
      </p:sp>
      <p:grpSp>
        <p:nvGrpSpPr>
          <p:cNvPr id="39941" name="Group 5"/>
          <p:cNvGrpSpPr>
            <a:grpSpLocks noChangeAspect="1"/>
          </p:cNvGrpSpPr>
          <p:nvPr/>
        </p:nvGrpSpPr>
        <p:grpSpPr bwMode="auto">
          <a:xfrm>
            <a:off x="504825" y="2355850"/>
            <a:ext cx="5514975" cy="1093788"/>
            <a:chOff x="0" y="0"/>
            <a:chExt cx="14282" cy="2834"/>
          </a:xfrm>
        </p:grpSpPr>
        <p:pic>
          <p:nvPicPr>
            <p:cNvPr id="39942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833" cy="2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39943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1" y="0"/>
              <a:ext cx="2837" cy="2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39944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3" y="0"/>
              <a:ext cx="2837" cy="2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39945" name="Picture 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4" y="0"/>
              <a:ext cx="2837" cy="2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39946" name="Picture 1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49" y="0"/>
              <a:ext cx="2833" cy="2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39947" name="Group 11"/>
          <p:cNvGrpSpPr>
            <a:grpSpLocks/>
          </p:cNvGrpSpPr>
          <p:nvPr/>
        </p:nvGrpSpPr>
        <p:grpSpPr bwMode="auto">
          <a:xfrm>
            <a:off x="6381750" y="2355863"/>
            <a:ext cx="2202180" cy="1093764"/>
            <a:chOff x="65" y="75"/>
            <a:chExt cx="3468" cy="1722"/>
          </a:xfrm>
        </p:grpSpPr>
        <p:pic>
          <p:nvPicPr>
            <p:cNvPr id="39948" name="Picture 1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3" y="75"/>
              <a:ext cx="1720" cy="1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39949" name="Picture 1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" y="75"/>
              <a:ext cx="1720" cy="1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</p:grpSp>
      <p:sp>
        <p:nvSpPr>
          <p:cNvPr id="39951" name="Rectangle 11"/>
          <p:cNvSpPr>
            <a:spLocks noChangeAspect="1" noChangeArrowheads="1"/>
          </p:cNvSpPr>
          <p:nvPr/>
        </p:nvSpPr>
        <p:spPr bwMode="auto">
          <a:xfrm>
            <a:off x="946150" y="2895600"/>
            <a:ext cx="233363" cy="236538"/>
          </a:xfrm>
          <a:prstGeom prst="rect">
            <a:avLst/>
          </a:prstGeom>
          <a:noFill/>
          <a:ln w="63500" cmpd="sng">
            <a:solidFill>
              <a:srgbClr val="3366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39952" name="Rectangle 15"/>
          <p:cNvSpPr>
            <a:spLocks noChangeAspect="1" noChangeArrowheads="1"/>
          </p:cNvSpPr>
          <p:nvPr/>
        </p:nvSpPr>
        <p:spPr bwMode="auto">
          <a:xfrm>
            <a:off x="2006600" y="2859088"/>
            <a:ext cx="269875" cy="263525"/>
          </a:xfrm>
          <a:prstGeom prst="rect">
            <a:avLst/>
          </a:prstGeom>
          <a:noFill/>
          <a:ln w="63500" cmpd="sng">
            <a:solidFill>
              <a:srgbClr val="3366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39953" name="Rectangle 19"/>
          <p:cNvSpPr>
            <a:spLocks noChangeAspect="1" noChangeArrowheads="1"/>
          </p:cNvSpPr>
          <p:nvPr/>
        </p:nvSpPr>
        <p:spPr bwMode="auto">
          <a:xfrm>
            <a:off x="3151188" y="2914650"/>
            <a:ext cx="239712" cy="242888"/>
          </a:xfrm>
          <a:prstGeom prst="rect">
            <a:avLst/>
          </a:prstGeom>
          <a:noFill/>
          <a:ln w="63500" cmpd="sng">
            <a:solidFill>
              <a:srgbClr val="3366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39954" name="Rectangle 23"/>
          <p:cNvSpPr>
            <a:spLocks noChangeAspect="1" noChangeArrowheads="1"/>
          </p:cNvSpPr>
          <p:nvPr/>
        </p:nvSpPr>
        <p:spPr bwMode="auto">
          <a:xfrm>
            <a:off x="4254500" y="2884488"/>
            <a:ext cx="228600" cy="233362"/>
          </a:xfrm>
          <a:prstGeom prst="rect">
            <a:avLst/>
          </a:prstGeom>
          <a:noFill/>
          <a:ln w="63500" cmpd="sng">
            <a:solidFill>
              <a:srgbClr val="3366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39955" name="Rectangle 27"/>
          <p:cNvSpPr>
            <a:spLocks noChangeAspect="1" noChangeArrowheads="1"/>
          </p:cNvSpPr>
          <p:nvPr/>
        </p:nvSpPr>
        <p:spPr bwMode="auto">
          <a:xfrm>
            <a:off x="5394325" y="2895600"/>
            <a:ext cx="247650" cy="250825"/>
          </a:xfrm>
          <a:prstGeom prst="rect">
            <a:avLst/>
          </a:prstGeom>
          <a:noFill/>
          <a:ln w="63500" cmpd="sng">
            <a:solidFill>
              <a:srgbClr val="3366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39956" name="Rectangle 33"/>
          <p:cNvSpPr>
            <a:spLocks noChangeArrowheads="1"/>
          </p:cNvSpPr>
          <p:nvPr/>
        </p:nvSpPr>
        <p:spPr bwMode="auto">
          <a:xfrm>
            <a:off x="7921625" y="2898775"/>
            <a:ext cx="250825" cy="228600"/>
          </a:xfrm>
          <a:prstGeom prst="rect">
            <a:avLst/>
          </a:prstGeom>
          <a:noFill/>
          <a:ln w="63500" cmpd="sng">
            <a:solidFill>
              <a:srgbClr val="3366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39957" name="Rectangle 35"/>
          <p:cNvSpPr>
            <a:spLocks noChangeArrowheads="1"/>
          </p:cNvSpPr>
          <p:nvPr/>
        </p:nvSpPr>
        <p:spPr bwMode="auto">
          <a:xfrm>
            <a:off x="6786563" y="2922588"/>
            <a:ext cx="252412" cy="230187"/>
          </a:xfrm>
          <a:prstGeom prst="rect">
            <a:avLst/>
          </a:prstGeom>
          <a:noFill/>
          <a:ln w="63500" cmpd="sng">
            <a:solidFill>
              <a:srgbClr val="3366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39958" name="Line 22"/>
          <p:cNvSpPr>
            <a:spLocks noChangeShapeType="1"/>
          </p:cNvSpPr>
          <p:nvPr/>
        </p:nvSpPr>
        <p:spPr bwMode="auto">
          <a:xfrm flipV="1">
            <a:off x="1069975" y="2990850"/>
            <a:ext cx="1071563" cy="33338"/>
          </a:xfrm>
          <a:prstGeom prst="line">
            <a:avLst/>
          </a:prstGeom>
          <a:noFill/>
          <a:ln w="63500" cmpd="sng">
            <a:solidFill>
              <a:srgbClr val="FFFF00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39959" name="Line 23"/>
          <p:cNvSpPr>
            <a:spLocks noChangeShapeType="1"/>
          </p:cNvSpPr>
          <p:nvPr/>
        </p:nvSpPr>
        <p:spPr bwMode="auto">
          <a:xfrm>
            <a:off x="2143125" y="2989263"/>
            <a:ext cx="1131888" cy="34925"/>
          </a:xfrm>
          <a:prstGeom prst="line">
            <a:avLst/>
          </a:prstGeom>
          <a:noFill/>
          <a:ln w="63500" cmpd="sng">
            <a:solidFill>
              <a:srgbClr val="FFFF00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39960" name="Line 24"/>
          <p:cNvSpPr>
            <a:spLocks noChangeShapeType="1"/>
          </p:cNvSpPr>
          <p:nvPr/>
        </p:nvSpPr>
        <p:spPr bwMode="auto">
          <a:xfrm>
            <a:off x="4365625" y="2990850"/>
            <a:ext cx="1152525" cy="34925"/>
          </a:xfrm>
          <a:prstGeom prst="line">
            <a:avLst/>
          </a:prstGeom>
          <a:noFill/>
          <a:ln w="63500" cmpd="sng">
            <a:solidFill>
              <a:srgbClr val="FFFF00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39961" name="Line 25"/>
          <p:cNvSpPr>
            <a:spLocks noChangeShapeType="1"/>
          </p:cNvSpPr>
          <p:nvPr/>
        </p:nvSpPr>
        <p:spPr bwMode="auto">
          <a:xfrm>
            <a:off x="5518150" y="3024188"/>
            <a:ext cx="1392238" cy="1587"/>
          </a:xfrm>
          <a:prstGeom prst="line">
            <a:avLst/>
          </a:prstGeom>
          <a:noFill/>
          <a:ln w="63500" cmpd="sng">
            <a:solidFill>
              <a:srgbClr val="FFFF00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39962" name="Line 26"/>
          <p:cNvSpPr>
            <a:spLocks noChangeShapeType="1"/>
          </p:cNvSpPr>
          <p:nvPr/>
        </p:nvSpPr>
        <p:spPr bwMode="auto">
          <a:xfrm flipV="1">
            <a:off x="6910388" y="3024188"/>
            <a:ext cx="1138237" cy="1587"/>
          </a:xfrm>
          <a:prstGeom prst="line">
            <a:avLst/>
          </a:prstGeom>
          <a:noFill/>
          <a:ln w="63500" cmpd="sng">
            <a:solidFill>
              <a:srgbClr val="FFFF00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pic>
        <p:nvPicPr>
          <p:cNvPr id="39963" name="Picture 4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10"/>
          <a:stretch>
            <a:fillRect/>
          </a:stretch>
        </p:blipFill>
        <p:spPr bwMode="auto">
          <a:xfrm>
            <a:off x="6797675" y="4859338"/>
            <a:ext cx="2232025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39964" name="Picture 4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401"/>
          <a:stretch>
            <a:fillRect/>
          </a:stretch>
        </p:blipFill>
        <p:spPr bwMode="auto">
          <a:xfrm>
            <a:off x="1879600" y="4865688"/>
            <a:ext cx="13271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39965" name="Picture 4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3" r="32224"/>
          <a:stretch>
            <a:fillRect/>
          </a:stretch>
        </p:blipFill>
        <p:spPr bwMode="auto">
          <a:xfrm>
            <a:off x="3595688" y="4873625"/>
            <a:ext cx="31305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39966" name="Picture 4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9" r="75812"/>
          <a:stretch>
            <a:fillRect/>
          </a:stretch>
        </p:blipFill>
        <p:spPr bwMode="auto">
          <a:xfrm>
            <a:off x="3203575" y="4865688"/>
            <a:ext cx="392113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sp>
        <p:nvSpPr>
          <p:cNvPr id="39967" name="Text Box 49"/>
          <p:cNvSpPr txBox="1">
            <a:spLocks noChangeArrowheads="1"/>
          </p:cNvSpPr>
          <p:nvPr/>
        </p:nvSpPr>
        <p:spPr bwMode="auto">
          <a:xfrm>
            <a:off x="1069975" y="3590925"/>
            <a:ext cx="7002463" cy="57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3200">
                <a:latin typeface="Ubuntu" charset="0"/>
                <a:cs typeface="Arial" panose="020B0604020202020204" pitchFamily="34" charset="0"/>
              </a:rPr>
              <a:t>Solve with dynamic programming</a:t>
            </a:r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39968" name="Line 32"/>
          <p:cNvSpPr>
            <a:spLocks noChangeShapeType="1"/>
          </p:cNvSpPr>
          <p:nvPr/>
        </p:nvSpPr>
        <p:spPr bwMode="auto">
          <a:xfrm flipV="1">
            <a:off x="3276600" y="2989263"/>
            <a:ext cx="1089025" cy="34925"/>
          </a:xfrm>
          <a:prstGeom prst="line">
            <a:avLst/>
          </a:prstGeom>
          <a:noFill/>
          <a:ln w="63500" cmpd="sng">
            <a:solidFill>
              <a:srgbClr val="FFFF00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grpSp>
        <p:nvGrpSpPr>
          <p:cNvPr id="36" name="Group 29"/>
          <p:cNvGrpSpPr>
            <a:grpSpLocks/>
          </p:cNvGrpSpPr>
          <p:nvPr/>
        </p:nvGrpSpPr>
        <p:grpSpPr bwMode="auto">
          <a:xfrm>
            <a:off x="8677275" y="2914495"/>
            <a:ext cx="257175" cy="76200"/>
            <a:chOff x="0" y="0"/>
            <a:chExt cx="405" cy="120"/>
          </a:xfrm>
        </p:grpSpPr>
        <p:sp>
          <p:nvSpPr>
            <p:cNvPr id="37" name="Oval 18"/>
            <p:cNvSpPr>
              <a:spLocks noChangeArrowheads="1"/>
            </p:cNvSpPr>
            <p:nvPr/>
          </p:nvSpPr>
          <p:spPr bwMode="auto">
            <a:xfrm>
              <a:off x="0" y="0"/>
              <a:ext cx="120" cy="1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38" name="Oval 19"/>
            <p:cNvSpPr>
              <a:spLocks noChangeArrowheads="1"/>
            </p:cNvSpPr>
            <p:nvPr/>
          </p:nvSpPr>
          <p:spPr bwMode="auto">
            <a:xfrm>
              <a:off x="288" y="0"/>
              <a:ext cx="117" cy="1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cs typeface="Arial" panose="020B0604020202020204" pitchFamily="34" charset="0"/>
              </a:endParaRPr>
            </a:p>
          </p:txBody>
        </p:sp>
      </p:grpSp>
      <p:sp>
        <p:nvSpPr>
          <p:cNvPr id="39" name="Rectangle 42"/>
          <p:cNvSpPr>
            <a:spLocks noChangeArrowheads="1"/>
          </p:cNvSpPr>
          <p:nvPr/>
        </p:nvSpPr>
        <p:spPr bwMode="auto">
          <a:xfrm>
            <a:off x="6340475" y="2308225"/>
            <a:ext cx="2682875" cy="1182688"/>
          </a:xfrm>
          <a:prstGeom prst="rect">
            <a:avLst/>
          </a:prstGeom>
          <a:noFill/>
          <a:ln w="25400" cmpd="sng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2"/>
          <p:cNvSpPr txBox="1">
            <a:spLocks noChangeArrowheads="1"/>
          </p:cNvSpPr>
          <p:nvPr/>
        </p:nvSpPr>
        <p:spPr bwMode="auto">
          <a:xfrm>
            <a:off x="31750" y="471488"/>
            <a:ext cx="9086850" cy="70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4000">
                <a:latin typeface="Ubuntu" charset="0"/>
                <a:cs typeface="Arial" panose="020B0604020202020204" pitchFamily="34" charset="0"/>
              </a:rPr>
              <a:t>Iterative growing of visual chains</a:t>
            </a:r>
          </a:p>
        </p:txBody>
      </p:sp>
      <p:sp>
        <p:nvSpPr>
          <p:cNvPr id="41987" name="Text Box 3"/>
          <p:cNvSpPr txBox="1">
            <a:spLocks noChangeArrowheads="1"/>
          </p:cNvSpPr>
          <p:nvPr/>
        </p:nvSpPr>
        <p:spPr bwMode="auto">
          <a:xfrm>
            <a:off x="736600" y="1377950"/>
            <a:ext cx="82438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3200" dirty="0" smtClean="0">
                <a:latin typeface="Ubuntu" charset="0"/>
              </a:rPr>
              <a:t>Select </a:t>
            </a:r>
            <a:r>
              <a:rPr lang="en-US" altLang="en-US" sz="3200" dirty="0">
                <a:latin typeface="Ubuntu" charset="0"/>
              </a:rPr>
              <a:t>image subset based on ranking</a:t>
            </a:r>
            <a:endParaRPr lang="en-US" altLang="en-US" sz="1800" dirty="0"/>
          </a:p>
        </p:txBody>
      </p:sp>
      <p:sp>
        <p:nvSpPr>
          <p:cNvPr id="41988" name="Arrow 263"/>
          <p:cNvSpPr>
            <a:spLocks noChangeShapeType="1"/>
          </p:cNvSpPr>
          <p:nvPr/>
        </p:nvSpPr>
        <p:spPr bwMode="auto">
          <a:xfrm>
            <a:off x="292100" y="2501900"/>
            <a:ext cx="8548688" cy="1588"/>
          </a:xfrm>
          <a:prstGeom prst="line">
            <a:avLst/>
          </a:prstGeom>
          <a:noFill/>
          <a:ln w="44450" cmpd="sng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89" name="Text Box 6"/>
          <p:cNvSpPr txBox="1">
            <a:spLocks noChangeArrowheads="1"/>
          </p:cNvSpPr>
          <p:nvPr/>
        </p:nvSpPr>
        <p:spPr bwMode="auto">
          <a:xfrm>
            <a:off x="161925" y="2089150"/>
            <a:ext cx="48736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latin typeface="Ubuntu" charset="0"/>
                <a:cs typeface="Arial" panose="020B0604020202020204" pitchFamily="34" charset="0"/>
              </a:rPr>
              <a:t>Predicted Attribute Strength</a:t>
            </a:r>
          </a:p>
        </p:txBody>
      </p:sp>
      <p:sp>
        <p:nvSpPr>
          <p:cNvPr id="41990" name="Text Box 7"/>
          <p:cNvSpPr txBox="1">
            <a:spLocks noChangeArrowheads="1"/>
          </p:cNvSpPr>
          <p:nvPr/>
        </p:nvSpPr>
        <p:spPr bwMode="auto">
          <a:xfrm>
            <a:off x="177800" y="2565400"/>
            <a:ext cx="278447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latin typeface="Ubuntu" charset="0"/>
                <a:cs typeface="Arial" panose="020B0604020202020204" pitchFamily="34" charset="0"/>
              </a:rPr>
              <a:t>Strong</a:t>
            </a:r>
          </a:p>
        </p:txBody>
      </p:sp>
      <p:sp>
        <p:nvSpPr>
          <p:cNvPr id="41991" name="Text Box 8"/>
          <p:cNvSpPr txBox="1">
            <a:spLocks noChangeArrowheads="1"/>
          </p:cNvSpPr>
          <p:nvPr/>
        </p:nvSpPr>
        <p:spPr bwMode="auto">
          <a:xfrm>
            <a:off x="7934325" y="2565400"/>
            <a:ext cx="10477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latin typeface="Ubuntu" charset="0"/>
                <a:cs typeface="Arial" panose="020B0604020202020204" pitchFamily="34" charset="0"/>
              </a:rPr>
              <a:t>Weak</a:t>
            </a:r>
          </a:p>
        </p:txBody>
      </p:sp>
      <p:pic>
        <p:nvPicPr>
          <p:cNvPr id="41992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925" y="3092450"/>
            <a:ext cx="1092200" cy="109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41993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450" y="3092450"/>
            <a:ext cx="1092200" cy="109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41994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650" y="3092450"/>
            <a:ext cx="1092200" cy="109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41995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288" y="3092450"/>
            <a:ext cx="1092200" cy="109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sp>
        <p:nvSpPr>
          <p:cNvPr id="41996" name="Text Box 17"/>
          <p:cNvSpPr txBox="1">
            <a:spLocks noChangeArrowheads="1"/>
          </p:cNvSpPr>
          <p:nvPr/>
        </p:nvSpPr>
        <p:spPr bwMode="auto">
          <a:xfrm>
            <a:off x="804863" y="4314825"/>
            <a:ext cx="14605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latin typeface="Ubuntu" charset="0"/>
                <a:cs typeface="Arial" panose="020B0604020202020204" pitchFamily="34" charset="0"/>
              </a:rPr>
              <a:t>iter 1</a:t>
            </a:r>
          </a:p>
        </p:txBody>
      </p:sp>
      <p:grpSp>
        <p:nvGrpSpPr>
          <p:cNvPr id="41997" name="Group 22"/>
          <p:cNvGrpSpPr>
            <a:grpSpLocks/>
          </p:cNvGrpSpPr>
          <p:nvPr/>
        </p:nvGrpSpPr>
        <p:grpSpPr bwMode="auto">
          <a:xfrm>
            <a:off x="1379538" y="3092450"/>
            <a:ext cx="1092200" cy="1092200"/>
            <a:chOff x="0" y="0"/>
            <a:chExt cx="1720" cy="1720"/>
          </a:xfrm>
        </p:grpSpPr>
        <p:pic>
          <p:nvPicPr>
            <p:cNvPr id="41998" name="Picture 2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720" cy="17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41999" name="Rectangle 33"/>
            <p:cNvSpPr>
              <a:spLocks noChangeArrowheads="1"/>
            </p:cNvSpPr>
            <p:nvPr/>
          </p:nvSpPr>
          <p:spPr bwMode="auto">
            <a:xfrm>
              <a:off x="677" y="855"/>
              <a:ext cx="395" cy="360"/>
            </a:xfrm>
            <a:prstGeom prst="rect">
              <a:avLst/>
            </a:prstGeom>
            <a:noFill/>
            <a:ln w="38100" cmpd="sng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</p:grpSp>
      <p:grpSp>
        <p:nvGrpSpPr>
          <p:cNvPr id="42000" name="Group 25"/>
          <p:cNvGrpSpPr>
            <a:grpSpLocks/>
          </p:cNvGrpSpPr>
          <p:nvPr/>
        </p:nvGrpSpPr>
        <p:grpSpPr bwMode="auto">
          <a:xfrm>
            <a:off x="227013" y="3092450"/>
            <a:ext cx="1092200" cy="1092200"/>
            <a:chOff x="0" y="0"/>
            <a:chExt cx="1720" cy="1720"/>
          </a:xfrm>
        </p:grpSpPr>
        <p:pic>
          <p:nvPicPr>
            <p:cNvPr id="42001" name="Picture 2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720" cy="17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42002" name="Rectangle 35"/>
            <p:cNvSpPr>
              <a:spLocks noChangeArrowheads="1"/>
            </p:cNvSpPr>
            <p:nvPr/>
          </p:nvSpPr>
          <p:spPr bwMode="auto">
            <a:xfrm>
              <a:off x="637" y="893"/>
              <a:ext cx="398" cy="362"/>
            </a:xfrm>
            <a:prstGeom prst="rect">
              <a:avLst/>
            </a:prstGeom>
            <a:noFill/>
            <a:ln w="38100" cmpd="sng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</p:grpSp>
      <p:sp>
        <p:nvSpPr>
          <p:cNvPr id="42003" name="Rectangle 18"/>
          <p:cNvSpPr>
            <a:spLocks noChangeArrowheads="1"/>
          </p:cNvSpPr>
          <p:nvPr/>
        </p:nvSpPr>
        <p:spPr bwMode="auto">
          <a:xfrm>
            <a:off x="165100" y="3051175"/>
            <a:ext cx="2713038" cy="1190625"/>
          </a:xfrm>
          <a:prstGeom prst="rect">
            <a:avLst/>
          </a:prstGeom>
          <a:noFill/>
          <a:ln w="25400" cmpd="sng">
            <a:solidFill>
              <a:srgbClr val="3366FF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42004" name="Rectangle 18"/>
          <p:cNvSpPr>
            <a:spLocks noChangeArrowheads="1"/>
          </p:cNvSpPr>
          <p:nvPr/>
        </p:nvSpPr>
        <p:spPr bwMode="auto">
          <a:xfrm>
            <a:off x="3063875" y="3052763"/>
            <a:ext cx="3057525" cy="1190625"/>
          </a:xfrm>
          <a:prstGeom prst="rect">
            <a:avLst/>
          </a:prstGeom>
          <a:noFill/>
          <a:ln w="25400" cmpd="sng">
            <a:solidFill>
              <a:srgbClr val="3366FF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42005" name="Rectangle 18"/>
          <p:cNvSpPr>
            <a:spLocks noChangeArrowheads="1"/>
          </p:cNvSpPr>
          <p:nvPr/>
        </p:nvSpPr>
        <p:spPr bwMode="auto">
          <a:xfrm>
            <a:off x="6319838" y="3049588"/>
            <a:ext cx="2719387" cy="1190625"/>
          </a:xfrm>
          <a:prstGeom prst="rect">
            <a:avLst/>
          </a:prstGeom>
          <a:noFill/>
          <a:ln w="25400" cmpd="sng">
            <a:solidFill>
              <a:srgbClr val="3366FF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42006" name="Rectangle 18"/>
          <p:cNvSpPr>
            <a:spLocks noChangeArrowheads="1"/>
          </p:cNvSpPr>
          <p:nvPr/>
        </p:nvSpPr>
        <p:spPr bwMode="auto">
          <a:xfrm>
            <a:off x="165100" y="3051175"/>
            <a:ext cx="2711450" cy="1190625"/>
          </a:xfrm>
          <a:prstGeom prst="rect">
            <a:avLst/>
          </a:prstGeom>
          <a:noFill/>
          <a:ln w="25400" cmpd="sng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cs typeface="Arial" panose="020B0604020202020204" pitchFamily="34" charset="0"/>
            </a:endParaRPr>
          </a:p>
        </p:txBody>
      </p:sp>
      <p:grpSp>
        <p:nvGrpSpPr>
          <p:cNvPr id="42007" name="Group 23"/>
          <p:cNvGrpSpPr>
            <a:grpSpLocks/>
          </p:cNvGrpSpPr>
          <p:nvPr/>
        </p:nvGrpSpPr>
        <p:grpSpPr bwMode="auto">
          <a:xfrm>
            <a:off x="2546350" y="3600450"/>
            <a:ext cx="257175" cy="76200"/>
            <a:chOff x="0" y="0"/>
            <a:chExt cx="405" cy="120"/>
          </a:xfrm>
        </p:grpSpPr>
        <p:sp>
          <p:nvSpPr>
            <p:cNvPr id="42008" name="Oval 18"/>
            <p:cNvSpPr>
              <a:spLocks noChangeArrowheads="1"/>
            </p:cNvSpPr>
            <p:nvPr/>
          </p:nvSpPr>
          <p:spPr bwMode="auto">
            <a:xfrm>
              <a:off x="0" y="0"/>
              <a:ext cx="120" cy="1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2009" name="Oval 19"/>
            <p:cNvSpPr>
              <a:spLocks noChangeArrowheads="1"/>
            </p:cNvSpPr>
            <p:nvPr/>
          </p:nvSpPr>
          <p:spPr bwMode="auto">
            <a:xfrm>
              <a:off x="288" y="0"/>
              <a:ext cx="117" cy="1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cs typeface="Arial" panose="020B0604020202020204" pitchFamily="34" charset="0"/>
              </a:endParaRPr>
            </a:p>
          </p:txBody>
        </p:sp>
      </p:grpSp>
      <p:grpSp>
        <p:nvGrpSpPr>
          <p:cNvPr id="42010" name="Group 26"/>
          <p:cNvGrpSpPr>
            <a:grpSpLocks/>
          </p:cNvGrpSpPr>
          <p:nvPr/>
        </p:nvGrpSpPr>
        <p:grpSpPr bwMode="auto">
          <a:xfrm>
            <a:off x="3146425" y="3600450"/>
            <a:ext cx="257175" cy="76200"/>
            <a:chOff x="0" y="0"/>
            <a:chExt cx="405" cy="120"/>
          </a:xfrm>
        </p:grpSpPr>
        <p:sp>
          <p:nvSpPr>
            <p:cNvPr id="42011" name="Oval 18"/>
            <p:cNvSpPr>
              <a:spLocks noChangeArrowheads="1"/>
            </p:cNvSpPr>
            <p:nvPr/>
          </p:nvSpPr>
          <p:spPr bwMode="auto">
            <a:xfrm>
              <a:off x="0" y="0"/>
              <a:ext cx="120" cy="1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2012" name="Oval 19"/>
            <p:cNvSpPr>
              <a:spLocks noChangeArrowheads="1"/>
            </p:cNvSpPr>
            <p:nvPr/>
          </p:nvSpPr>
          <p:spPr bwMode="auto">
            <a:xfrm>
              <a:off x="288" y="0"/>
              <a:ext cx="117" cy="1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cs typeface="Arial" panose="020B0604020202020204" pitchFamily="34" charset="0"/>
              </a:endParaRPr>
            </a:p>
          </p:txBody>
        </p:sp>
      </p:grpSp>
      <p:grpSp>
        <p:nvGrpSpPr>
          <p:cNvPr id="42013" name="Group 29"/>
          <p:cNvGrpSpPr>
            <a:grpSpLocks/>
          </p:cNvGrpSpPr>
          <p:nvPr/>
        </p:nvGrpSpPr>
        <p:grpSpPr bwMode="auto">
          <a:xfrm>
            <a:off x="5800725" y="3600450"/>
            <a:ext cx="257175" cy="76200"/>
            <a:chOff x="0" y="0"/>
            <a:chExt cx="405" cy="120"/>
          </a:xfrm>
        </p:grpSpPr>
        <p:sp>
          <p:nvSpPr>
            <p:cNvPr id="42014" name="Oval 18"/>
            <p:cNvSpPr>
              <a:spLocks noChangeArrowheads="1"/>
            </p:cNvSpPr>
            <p:nvPr/>
          </p:nvSpPr>
          <p:spPr bwMode="auto">
            <a:xfrm>
              <a:off x="0" y="0"/>
              <a:ext cx="120" cy="1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2015" name="Oval 19"/>
            <p:cNvSpPr>
              <a:spLocks noChangeArrowheads="1"/>
            </p:cNvSpPr>
            <p:nvPr/>
          </p:nvSpPr>
          <p:spPr bwMode="auto">
            <a:xfrm>
              <a:off x="288" y="0"/>
              <a:ext cx="117" cy="1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cs typeface="Arial" panose="020B0604020202020204" pitchFamily="34" charset="0"/>
              </a:endParaRPr>
            </a:p>
          </p:txBody>
        </p:sp>
      </p:grpSp>
      <p:grpSp>
        <p:nvGrpSpPr>
          <p:cNvPr id="42016" name="Group 32"/>
          <p:cNvGrpSpPr>
            <a:grpSpLocks/>
          </p:cNvGrpSpPr>
          <p:nvPr/>
        </p:nvGrpSpPr>
        <p:grpSpPr bwMode="auto">
          <a:xfrm>
            <a:off x="6400800" y="3600450"/>
            <a:ext cx="257175" cy="76200"/>
            <a:chOff x="0" y="0"/>
            <a:chExt cx="405" cy="120"/>
          </a:xfrm>
        </p:grpSpPr>
        <p:sp>
          <p:nvSpPr>
            <p:cNvPr id="42017" name="Oval 18"/>
            <p:cNvSpPr>
              <a:spLocks noChangeArrowheads="1"/>
            </p:cNvSpPr>
            <p:nvPr/>
          </p:nvSpPr>
          <p:spPr bwMode="auto">
            <a:xfrm>
              <a:off x="0" y="0"/>
              <a:ext cx="120" cy="1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2018" name="Oval 19"/>
            <p:cNvSpPr>
              <a:spLocks noChangeArrowheads="1"/>
            </p:cNvSpPr>
            <p:nvPr/>
          </p:nvSpPr>
          <p:spPr bwMode="auto">
            <a:xfrm>
              <a:off x="288" y="0"/>
              <a:ext cx="117" cy="1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2"/>
          <p:cNvSpPr txBox="1">
            <a:spLocks noChangeArrowheads="1"/>
          </p:cNvSpPr>
          <p:nvPr/>
        </p:nvSpPr>
        <p:spPr bwMode="auto">
          <a:xfrm>
            <a:off x="31750" y="471488"/>
            <a:ext cx="9086850" cy="70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4000">
                <a:latin typeface="Ubuntu" charset="0"/>
                <a:cs typeface="Arial" panose="020B0604020202020204" pitchFamily="34" charset="0"/>
              </a:rPr>
              <a:t>Iterative growing of visual chains</a:t>
            </a:r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44035" name="Text Box 3"/>
          <p:cNvSpPr txBox="1">
            <a:spLocks noChangeArrowheads="1"/>
          </p:cNvSpPr>
          <p:nvPr/>
        </p:nvSpPr>
        <p:spPr bwMode="auto">
          <a:xfrm>
            <a:off x="736600" y="1377950"/>
            <a:ext cx="82438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3200" dirty="0" smtClean="0">
                <a:latin typeface="Ubuntu" charset="0"/>
              </a:rPr>
              <a:t>Update </a:t>
            </a:r>
            <a:r>
              <a:rPr lang="en-US" altLang="en-US" sz="3200" dirty="0">
                <a:latin typeface="Ubuntu" charset="0"/>
              </a:rPr>
              <a:t>the detector</a:t>
            </a:r>
          </a:p>
        </p:txBody>
      </p:sp>
      <p:grpSp>
        <p:nvGrpSpPr>
          <p:cNvPr id="44036" name="Group 4"/>
          <p:cNvGrpSpPr>
            <a:grpSpLocks/>
          </p:cNvGrpSpPr>
          <p:nvPr/>
        </p:nvGrpSpPr>
        <p:grpSpPr bwMode="auto">
          <a:xfrm>
            <a:off x="820738" y="2809875"/>
            <a:ext cx="7780337" cy="2144713"/>
            <a:chOff x="0" y="0"/>
            <a:chExt cx="12251" cy="3377"/>
          </a:xfrm>
        </p:grpSpPr>
        <p:sp>
          <p:nvSpPr>
            <p:cNvPr id="44037" name="Line 5"/>
            <p:cNvSpPr>
              <a:spLocks noChangeShapeType="1"/>
            </p:cNvSpPr>
            <p:nvPr/>
          </p:nvSpPr>
          <p:spPr bwMode="auto">
            <a:xfrm flipV="1">
              <a:off x="35" y="0"/>
              <a:ext cx="12206" cy="2960"/>
            </a:xfrm>
            <a:prstGeom prst="line">
              <a:avLst/>
            </a:prstGeom>
            <a:noFill/>
            <a:ln w="38100" cmpd="sng">
              <a:solidFill>
                <a:srgbClr val="333399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38" name="Line 6"/>
            <p:cNvSpPr>
              <a:spLocks noChangeShapeType="1"/>
            </p:cNvSpPr>
            <p:nvPr/>
          </p:nvSpPr>
          <p:spPr bwMode="auto">
            <a:xfrm flipV="1">
              <a:off x="0" y="417"/>
              <a:ext cx="12206" cy="2960"/>
            </a:xfrm>
            <a:prstGeom prst="line">
              <a:avLst/>
            </a:prstGeom>
            <a:noFill/>
            <a:ln w="38100" cmpd="sng">
              <a:solidFill>
                <a:srgbClr val="333399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39" name="Line 7"/>
            <p:cNvSpPr>
              <a:spLocks noChangeShapeType="1"/>
            </p:cNvSpPr>
            <p:nvPr/>
          </p:nvSpPr>
          <p:spPr bwMode="auto">
            <a:xfrm flipV="1">
              <a:off x="45" y="197"/>
              <a:ext cx="12206" cy="2960"/>
            </a:xfrm>
            <a:prstGeom prst="line">
              <a:avLst/>
            </a:prstGeom>
            <a:noFill/>
            <a:ln w="38100" cmpd="sng">
              <a:solidFill>
                <a:srgbClr val="33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040" name="Group 8"/>
          <p:cNvGrpSpPr>
            <a:grpSpLocks/>
          </p:cNvGrpSpPr>
          <p:nvPr/>
        </p:nvGrpSpPr>
        <p:grpSpPr bwMode="auto">
          <a:xfrm>
            <a:off x="1330325" y="3454400"/>
            <a:ext cx="660400" cy="622300"/>
            <a:chOff x="0" y="0"/>
            <a:chExt cx="500" cy="488"/>
          </a:xfrm>
        </p:grpSpPr>
        <p:sp>
          <p:nvSpPr>
            <p:cNvPr id="44041" name="Rectangle 9"/>
            <p:cNvSpPr>
              <a:spLocks noChangeArrowheads="1"/>
            </p:cNvSpPr>
            <p:nvPr/>
          </p:nvSpPr>
          <p:spPr bwMode="auto">
            <a:xfrm>
              <a:off x="190" y="0"/>
              <a:ext cx="129" cy="489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4042" name="Rectangle 10"/>
            <p:cNvSpPr>
              <a:spLocks noChangeArrowheads="1"/>
            </p:cNvSpPr>
            <p:nvPr/>
          </p:nvSpPr>
          <p:spPr bwMode="auto">
            <a:xfrm>
              <a:off x="0" y="176"/>
              <a:ext cx="500" cy="121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</p:grpSp>
      <p:sp>
        <p:nvSpPr>
          <p:cNvPr id="44043" name="Rectangle 11"/>
          <p:cNvSpPr>
            <a:spLocks noChangeArrowheads="1"/>
          </p:cNvSpPr>
          <p:nvPr/>
        </p:nvSpPr>
        <p:spPr bwMode="auto">
          <a:xfrm>
            <a:off x="4451350" y="4665663"/>
            <a:ext cx="527050" cy="217487"/>
          </a:xfrm>
          <a:prstGeom prst="rect">
            <a:avLst/>
          </a:prstGeom>
          <a:solidFill>
            <a:srgbClr val="99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cs typeface="Arial" panose="020B0604020202020204" pitchFamily="34" charset="0"/>
            </a:endParaRPr>
          </a:p>
        </p:txBody>
      </p:sp>
      <p:grpSp>
        <p:nvGrpSpPr>
          <p:cNvPr id="44044" name="Group 12"/>
          <p:cNvGrpSpPr>
            <a:grpSpLocks noChangeAspect="1"/>
          </p:cNvGrpSpPr>
          <p:nvPr/>
        </p:nvGrpSpPr>
        <p:grpSpPr bwMode="auto">
          <a:xfrm>
            <a:off x="5353050" y="4021138"/>
            <a:ext cx="3392488" cy="2260600"/>
            <a:chOff x="0" y="0"/>
            <a:chExt cx="5343" cy="3560"/>
          </a:xfrm>
        </p:grpSpPr>
        <p:pic>
          <p:nvPicPr>
            <p:cNvPr id="44045" name="Picture 1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"/>
              <a:ext cx="1768" cy="17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44046" name="Picture 1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0" y="5"/>
              <a:ext cx="1770" cy="17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44047" name="Picture 1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5" y="0"/>
              <a:ext cx="1768" cy="17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44048" name="Picture 1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" y="1792"/>
              <a:ext cx="1770" cy="1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44049" name="Picture 1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5" y="1787"/>
              <a:ext cx="1768" cy="1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44050" name="Rectangle 26"/>
            <p:cNvSpPr>
              <a:spLocks noChangeAspect="1" noChangeArrowheads="1"/>
            </p:cNvSpPr>
            <p:nvPr/>
          </p:nvSpPr>
          <p:spPr bwMode="auto">
            <a:xfrm>
              <a:off x="2040" y="180"/>
              <a:ext cx="483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4051" name="Rectangle 27"/>
            <p:cNvSpPr>
              <a:spLocks noChangeAspect="1" noChangeArrowheads="1"/>
            </p:cNvSpPr>
            <p:nvPr/>
          </p:nvSpPr>
          <p:spPr bwMode="auto">
            <a:xfrm>
              <a:off x="2670" y="180"/>
              <a:ext cx="483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4052" name="Rectangle 28"/>
            <p:cNvSpPr>
              <a:spLocks noChangeAspect="1" noChangeArrowheads="1"/>
            </p:cNvSpPr>
            <p:nvPr/>
          </p:nvSpPr>
          <p:spPr bwMode="auto">
            <a:xfrm>
              <a:off x="2240" y="380"/>
              <a:ext cx="483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4053" name="Rectangle 29"/>
            <p:cNvSpPr>
              <a:spLocks noChangeAspect="1" noChangeArrowheads="1"/>
            </p:cNvSpPr>
            <p:nvPr/>
          </p:nvSpPr>
          <p:spPr bwMode="auto">
            <a:xfrm>
              <a:off x="2723" y="425"/>
              <a:ext cx="483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4054" name="Rectangle 30"/>
            <p:cNvSpPr>
              <a:spLocks noChangeAspect="1" noChangeArrowheads="1"/>
            </p:cNvSpPr>
            <p:nvPr/>
          </p:nvSpPr>
          <p:spPr bwMode="auto">
            <a:xfrm>
              <a:off x="1835" y="1177"/>
              <a:ext cx="483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4055" name="Rectangle 31"/>
            <p:cNvSpPr>
              <a:spLocks noChangeAspect="1" noChangeArrowheads="1"/>
            </p:cNvSpPr>
            <p:nvPr/>
          </p:nvSpPr>
          <p:spPr bwMode="auto">
            <a:xfrm>
              <a:off x="2965" y="1187"/>
              <a:ext cx="483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4056" name="Rectangle 34"/>
            <p:cNvSpPr>
              <a:spLocks noChangeAspect="1" noChangeArrowheads="1"/>
            </p:cNvSpPr>
            <p:nvPr/>
          </p:nvSpPr>
          <p:spPr bwMode="auto">
            <a:xfrm>
              <a:off x="2665" y="1897"/>
              <a:ext cx="483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4057" name="Rectangle 35"/>
            <p:cNvSpPr>
              <a:spLocks noChangeAspect="1" noChangeArrowheads="1"/>
            </p:cNvSpPr>
            <p:nvPr/>
          </p:nvSpPr>
          <p:spPr bwMode="auto">
            <a:xfrm>
              <a:off x="3765" y="1897"/>
              <a:ext cx="483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4058" name="Rectangle 36"/>
            <p:cNvSpPr>
              <a:spLocks noChangeAspect="1" noChangeArrowheads="1"/>
            </p:cNvSpPr>
            <p:nvPr/>
          </p:nvSpPr>
          <p:spPr bwMode="auto">
            <a:xfrm>
              <a:off x="3148" y="2000"/>
              <a:ext cx="483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4059" name="Rectangle 37"/>
            <p:cNvSpPr>
              <a:spLocks noChangeAspect="1" noChangeArrowheads="1"/>
            </p:cNvSpPr>
            <p:nvPr/>
          </p:nvSpPr>
          <p:spPr bwMode="auto">
            <a:xfrm>
              <a:off x="2600" y="2535"/>
              <a:ext cx="483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4060" name="Rectangle 38"/>
            <p:cNvSpPr>
              <a:spLocks noChangeAspect="1" noChangeArrowheads="1"/>
            </p:cNvSpPr>
            <p:nvPr/>
          </p:nvSpPr>
          <p:spPr bwMode="auto">
            <a:xfrm>
              <a:off x="3388" y="2142"/>
              <a:ext cx="485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4061" name="Rectangle 39"/>
            <p:cNvSpPr>
              <a:spLocks noChangeAspect="1" noChangeArrowheads="1"/>
            </p:cNvSpPr>
            <p:nvPr/>
          </p:nvSpPr>
          <p:spPr bwMode="auto">
            <a:xfrm>
              <a:off x="2863" y="2097"/>
              <a:ext cx="485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4062" name="Rectangle 42"/>
            <p:cNvSpPr>
              <a:spLocks noChangeAspect="1" noChangeArrowheads="1"/>
            </p:cNvSpPr>
            <p:nvPr/>
          </p:nvSpPr>
          <p:spPr bwMode="auto">
            <a:xfrm>
              <a:off x="55" y="227"/>
              <a:ext cx="483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4063" name="Rectangle 43"/>
            <p:cNvSpPr>
              <a:spLocks noChangeAspect="1" noChangeArrowheads="1"/>
            </p:cNvSpPr>
            <p:nvPr/>
          </p:nvSpPr>
          <p:spPr bwMode="auto">
            <a:xfrm>
              <a:off x="468" y="227"/>
              <a:ext cx="483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4064" name="Rectangle 44"/>
            <p:cNvSpPr>
              <a:spLocks noChangeAspect="1" noChangeArrowheads="1"/>
            </p:cNvSpPr>
            <p:nvPr/>
          </p:nvSpPr>
          <p:spPr bwMode="auto">
            <a:xfrm>
              <a:off x="668" y="427"/>
              <a:ext cx="483" cy="493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4065" name="Rectangle 45"/>
            <p:cNvSpPr>
              <a:spLocks noChangeAspect="1" noChangeArrowheads="1"/>
            </p:cNvSpPr>
            <p:nvPr/>
          </p:nvSpPr>
          <p:spPr bwMode="auto">
            <a:xfrm>
              <a:off x="810" y="97"/>
              <a:ext cx="485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4066" name="Rectangle 46"/>
            <p:cNvSpPr>
              <a:spLocks noChangeAspect="1" noChangeArrowheads="1"/>
            </p:cNvSpPr>
            <p:nvPr/>
          </p:nvSpPr>
          <p:spPr bwMode="auto">
            <a:xfrm>
              <a:off x="1150" y="182"/>
              <a:ext cx="483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4067" name="Rectangle 47"/>
            <p:cNvSpPr>
              <a:spLocks noChangeAspect="1" noChangeArrowheads="1"/>
            </p:cNvSpPr>
            <p:nvPr/>
          </p:nvSpPr>
          <p:spPr bwMode="auto">
            <a:xfrm>
              <a:off x="1150" y="1145"/>
              <a:ext cx="483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4068" name="Rectangle 48"/>
            <p:cNvSpPr>
              <a:spLocks noChangeAspect="1" noChangeArrowheads="1"/>
            </p:cNvSpPr>
            <p:nvPr/>
          </p:nvSpPr>
          <p:spPr bwMode="auto">
            <a:xfrm>
              <a:off x="55" y="802"/>
              <a:ext cx="485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4069" name="Rectangle 51"/>
            <p:cNvSpPr>
              <a:spLocks noChangeAspect="1" noChangeArrowheads="1"/>
            </p:cNvSpPr>
            <p:nvPr/>
          </p:nvSpPr>
          <p:spPr bwMode="auto">
            <a:xfrm>
              <a:off x="3743" y="230"/>
              <a:ext cx="483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4070" name="Rectangle 52"/>
            <p:cNvSpPr>
              <a:spLocks noChangeAspect="1" noChangeArrowheads="1"/>
            </p:cNvSpPr>
            <p:nvPr/>
          </p:nvSpPr>
          <p:spPr bwMode="auto">
            <a:xfrm>
              <a:off x="4225" y="185"/>
              <a:ext cx="483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4071" name="Rectangle 53"/>
            <p:cNvSpPr>
              <a:spLocks noChangeAspect="1" noChangeArrowheads="1"/>
            </p:cNvSpPr>
            <p:nvPr/>
          </p:nvSpPr>
          <p:spPr bwMode="auto">
            <a:xfrm>
              <a:off x="4468" y="280"/>
              <a:ext cx="483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4072" name="Rectangle 54"/>
            <p:cNvSpPr>
              <a:spLocks noChangeAspect="1" noChangeArrowheads="1"/>
            </p:cNvSpPr>
            <p:nvPr/>
          </p:nvSpPr>
          <p:spPr bwMode="auto">
            <a:xfrm>
              <a:off x="4793" y="230"/>
              <a:ext cx="485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4073" name="Rectangle 55"/>
            <p:cNvSpPr>
              <a:spLocks noChangeAspect="1" noChangeArrowheads="1"/>
            </p:cNvSpPr>
            <p:nvPr/>
          </p:nvSpPr>
          <p:spPr bwMode="auto">
            <a:xfrm>
              <a:off x="3628" y="655"/>
              <a:ext cx="483" cy="492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4074" name="Rectangle 56"/>
            <p:cNvSpPr>
              <a:spLocks noChangeAspect="1" noChangeArrowheads="1"/>
            </p:cNvSpPr>
            <p:nvPr/>
          </p:nvSpPr>
          <p:spPr bwMode="auto">
            <a:xfrm>
              <a:off x="4793" y="1147"/>
              <a:ext cx="485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4075" name="Rectangle 57"/>
            <p:cNvSpPr>
              <a:spLocks noChangeAspect="1" noChangeArrowheads="1"/>
            </p:cNvSpPr>
            <p:nvPr/>
          </p:nvSpPr>
          <p:spPr bwMode="auto">
            <a:xfrm>
              <a:off x="3743" y="1050"/>
              <a:ext cx="483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4076" name="Rectangle 60"/>
            <p:cNvSpPr>
              <a:spLocks noChangeAspect="1" noChangeArrowheads="1"/>
            </p:cNvSpPr>
            <p:nvPr/>
          </p:nvSpPr>
          <p:spPr bwMode="auto">
            <a:xfrm>
              <a:off x="810" y="1862"/>
              <a:ext cx="483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4077" name="Rectangle 61"/>
            <p:cNvSpPr>
              <a:spLocks noChangeAspect="1" noChangeArrowheads="1"/>
            </p:cNvSpPr>
            <p:nvPr/>
          </p:nvSpPr>
          <p:spPr bwMode="auto">
            <a:xfrm>
              <a:off x="990" y="1862"/>
              <a:ext cx="485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4078" name="Rectangle 62"/>
            <p:cNvSpPr>
              <a:spLocks noChangeAspect="1" noChangeArrowheads="1"/>
            </p:cNvSpPr>
            <p:nvPr/>
          </p:nvSpPr>
          <p:spPr bwMode="auto">
            <a:xfrm>
              <a:off x="810" y="2352"/>
              <a:ext cx="483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4079" name="Rectangle 63"/>
            <p:cNvSpPr>
              <a:spLocks noChangeAspect="1" noChangeArrowheads="1"/>
            </p:cNvSpPr>
            <p:nvPr/>
          </p:nvSpPr>
          <p:spPr bwMode="auto">
            <a:xfrm>
              <a:off x="1763" y="1887"/>
              <a:ext cx="483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4080" name="Rectangle 64"/>
            <p:cNvSpPr>
              <a:spLocks noChangeAspect="1" noChangeArrowheads="1"/>
            </p:cNvSpPr>
            <p:nvPr/>
          </p:nvSpPr>
          <p:spPr bwMode="auto">
            <a:xfrm>
              <a:off x="1970" y="2147"/>
              <a:ext cx="483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4081" name="Rectangle 65"/>
            <p:cNvSpPr>
              <a:spLocks noChangeAspect="1" noChangeArrowheads="1"/>
            </p:cNvSpPr>
            <p:nvPr/>
          </p:nvSpPr>
          <p:spPr bwMode="auto">
            <a:xfrm>
              <a:off x="1970" y="2637"/>
              <a:ext cx="483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4082" name="Rectangle 66"/>
            <p:cNvSpPr>
              <a:spLocks noChangeAspect="1" noChangeArrowheads="1"/>
            </p:cNvSpPr>
            <p:nvPr/>
          </p:nvSpPr>
          <p:spPr bwMode="auto">
            <a:xfrm>
              <a:off x="810" y="2775"/>
              <a:ext cx="483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4083" name="Rectangle 67"/>
            <p:cNvSpPr>
              <a:spLocks noChangeAspect="1" noChangeArrowheads="1"/>
            </p:cNvSpPr>
            <p:nvPr/>
          </p:nvSpPr>
          <p:spPr bwMode="auto">
            <a:xfrm>
              <a:off x="1813" y="2997"/>
              <a:ext cx="483" cy="490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</p:grpSp>
      <p:grpSp>
        <p:nvGrpSpPr>
          <p:cNvPr id="44084" name="Group 52"/>
          <p:cNvGrpSpPr>
            <a:grpSpLocks noChangeAspect="1"/>
          </p:cNvGrpSpPr>
          <p:nvPr/>
        </p:nvGrpSpPr>
        <p:grpSpPr bwMode="auto">
          <a:xfrm>
            <a:off x="153988" y="1955800"/>
            <a:ext cx="5659437" cy="1123950"/>
            <a:chOff x="0" y="0"/>
            <a:chExt cx="8912" cy="1768"/>
          </a:xfrm>
        </p:grpSpPr>
        <p:grpSp>
          <p:nvGrpSpPr>
            <p:cNvPr id="44085" name="Group 53"/>
            <p:cNvGrpSpPr>
              <a:grpSpLocks noChangeAspect="1"/>
            </p:cNvGrpSpPr>
            <p:nvPr/>
          </p:nvGrpSpPr>
          <p:grpSpPr bwMode="auto">
            <a:xfrm>
              <a:off x="0" y="0"/>
              <a:ext cx="8912" cy="1768"/>
              <a:chOff x="0" y="0"/>
              <a:chExt cx="14282" cy="2834"/>
            </a:xfrm>
          </p:grpSpPr>
          <p:pic>
            <p:nvPicPr>
              <p:cNvPr id="44086" name="Picture 5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832" cy="2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44087" name="Picture 5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0" y="0"/>
                <a:ext cx="2836" cy="2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44088" name="Picture 5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25" y="0"/>
                <a:ext cx="2832" cy="2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44089" name="Picture 57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85" y="0"/>
                <a:ext cx="2836" cy="2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44090" name="Picture 58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50" y="0"/>
                <a:ext cx="2832" cy="2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44091" name="Rectangle 11"/>
            <p:cNvSpPr>
              <a:spLocks noChangeAspect="1" noChangeArrowheads="1"/>
            </p:cNvSpPr>
            <p:nvPr/>
          </p:nvSpPr>
          <p:spPr bwMode="auto">
            <a:xfrm>
              <a:off x="715" y="874"/>
              <a:ext cx="377" cy="382"/>
            </a:xfrm>
            <a:prstGeom prst="rect">
              <a:avLst/>
            </a:prstGeom>
            <a:noFill/>
            <a:ln w="63500" cmpd="sng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4092" name="Rectangle 15"/>
            <p:cNvSpPr>
              <a:spLocks noChangeAspect="1" noChangeArrowheads="1"/>
            </p:cNvSpPr>
            <p:nvPr/>
          </p:nvSpPr>
          <p:spPr bwMode="auto">
            <a:xfrm>
              <a:off x="2427" y="814"/>
              <a:ext cx="437" cy="427"/>
            </a:xfrm>
            <a:prstGeom prst="rect">
              <a:avLst/>
            </a:prstGeom>
            <a:noFill/>
            <a:ln w="63500" cmpd="sng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4093" name="Rectangle 19"/>
            <p:cNvSpPr>
              <a:spLocks noChangeAspect="1" noChangeArrowheads="1"/>
            </p:cNvSpPr>
            <p:nvPr/>
          </p:nvSpPr>
          <p:spPr bwMode="auto">
            <a:xfrm>
              <a:off x="4275" y="901"/>
              <a:ext cx="390" cy="395"/>
            </a:xfrm>
            <a:prstGeom prst="rect">
              <a:avLst/>
            </a:prstGeom>
            <a:noFill/>
            <a:ln w="63500" cmpd="sng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4094" name="Rectangle 23"/>
            <p:cNvSpPr>
              <a:spLocks noChangeAspect="1" noChangeArrowheads="1"/>
            </p:cNvSpPr>
            <p:nvPr/>
          </p:nvSpPr>
          <p:spPr bwMode="auto">
            <a:xfrm>
              <a:off x="6060" y="854"/>
              <a:ext cx="370" cy="377"/>
            </a:xfrm>
            <a:prstGeom prst="rect">
              <a:avLst/>
            </a:prstGeom>
            <a:noFill/>
            <a:ln w="63500" cmpd="sng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4095" name="Rectangle 27"/>
            <p:cNvSpPr>
              <a:spLocks noChangeAspect="1" noChangeArrowheads="1"/>
            </p:cNvSpPr>
            <p:nvPr/>
          </p:nvSpPr>
          <p:spPr bwMode="auto">
            <a:xfrm>
              <a:off x="7902" y="874"/>
              <a:ext cx="400" cy="402"/>
            </a:xfrm>
            <a:prstGeom prst="rect">
              <a:avLst/>
            </a:prstGeom>
            <a:noFill/>
            <a:ln w="63500" cmpd="sng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</p:grpSp>
      <p:grpSp>
        <p:nvGrpSpPr>
          <p:cNvPr id="44096" name="Group 64"/>
          <p:cNvGrpSpPr>
            <a:grpSpLocks/>
          </p:cNvGrpSpPr>
          <p:nvPr/>
        </p:nvGrpSpPr>
        <p:grpSpPr bwMode="auto">
          <a:xfrm>
            <a:off x="463550" y="5400675"/>
            <a:ext cx="3708400" cy="577850"/>
            <a:chOff x="0" y="0"/>
            <a:chExt cx="5840" cy="910"/>
          </a:xfrm>
        </p:grpSpPr>
        <p:sp>
          <p:nvSpPr>
            <p:cNvPr id="44097" name="Text Box 12"/>
            <p:cNvSpPr txBox="1">
              <a:spLocks noChangeArrowheads="1"/>
            </p:cNvSpPr>
            <p:nvPr/>
          </p:nvSpPr>
          <p:spPr bwMode="auto">
            <a:xfrm>
              <a:off x="0" y="0"/>
              <a:ext cx="5841" cy="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3200">
                  <a:latin typeface="Ubuntu" charset="0"/>
                </a:rPr>
                <a:t>Learn detector </a:t>
              </a:r>
              <a:endParaRPr lang="en-US" altLang="en-US" sz="1800"/>
            </a:p>
          </p:txBody>
        </p:sp>
        <p:pic>
          <p:nvPicPr>
            <p:cNvPr id="44098" name="Picture 6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3" y="233"/>
              <a:ext cx="840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</p:grpSp>
      <p:sp>
        <p:nvSpPr>
          <p:cNvPr id="44099" name="AutoShape 67"/>
          <p:cNvSpPr>
            <a:spLocks/>
          </p:cNvSpPr>
          <p:nvPr/>
        </p:nvSpPr>
        <p:spPr bwMode="auto">
          <a:xfrm rot="5400000">
            <a:off x="2851150" y="454025"/>
            <a:ext cx="234950" cy="5657850"/>
          </a:xfrm>
          <a:prstGeom prst="rightBrace">
            <a:avLst>
              <a:gd name="adj1" fmla="val 200676"/>
              <a:gd name="adj2" fmla="val 50000"/>
            </a:avLst>
          </a:prstGeom>
          <a:noFill/>
          <a:ln w="3810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44100" name="Text Box 12"/>
          <p:cNvSpPr txBox="1">
            <a:spLocks noChangeArrowheads="1"/>
          </p:cNvSpPr>
          <p:nvPr/>
        </p:nvSpPr>
        <p:spPr bwMode="auto">
          <a:xfrm>
            <a:off x="2239963" y="3433763"/>
            <a:ext cx="1433512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latin typeface="Ubuntu" charset="0"/>
                <a:cs typeface="Arial" panose="020B0604020202020204" pitchFamily="34" charset="0"/>
              </a:rPr>
              <a:t>Initial chain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934075" y="1925638"/>
            <a:ext cx="2695578" cy="1182687"/>
            <a:chOff x="5934075" y="1925638"/>
            <a:chExt cx="2695578" cy="1182687"/>
          </a:xfrm>
        </p:grpSpPr>
        <p:sp>
          <p:nvSpPr>
            <p:cNvPr id="44102" name="Rectangle 42"/>
            <p:cNvSpPr>
              <a:spLocks noChangeArrowheads="1"/>
            </p:cNvSpPr>
            <p:nvPr/>
          </p:nvSpPr>
          <p:spPr bwMode="auto">
            <a:xfrm>
              <a:off x="5934075" y="1925638"/>
              <a:ext cx="2695578" cy="1182687"/>
            </a:xfrm>
            <a:prstGeom prst="rect">
              <a:avLst/>
            </a:prstGeom>
            <a:noFill/>
            <a:ln w="25400" cmpd="sng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grpSp>
          <p:nvGrpSpPr>
            <p:cNvPr id="44103" name="Group 71"/>
            <p:cNvGrpSpPr>
              <a:grpSpLocks noChangeAspect="1"/>
            </p:cNvGrpSpPr>
            <p:nvPr/>
          </p:nvGrpSpPr>
          <p:grpSpPr bwMode="auto">
            <a:xfrm>
              <a:off x="5970885" y="1956126"/>
              <a:ext cx="2266357" cy="1122981"/>
              <a:chOff x="0" y="0"/>
              <a:chExt cx="3467" cy="1720"/>
            </a:xfrm>
          </p:grpSpPr>
          <p:pic>
            <p:nvPicPr>
              <p:cNvPr id="44104" name="Picture 72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48" y="0"/>
                <a:ext cx="1719" cy="17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44105" name="Picture 73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719" cy="17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4106" name="Rectangle 33"/>
              <p:cNvSpPr>
                <a:spLocks noChangeAspect="1" noChangeArrowheads="1"/>
              </p:cNvSpPr>
              <p:nvPr/>
            </p:nvSpPr>
            <p:spPr bwMode="auto">
              <a:xfrm>
                <a:off x="2426" y="855"/>
                <a:ext cx="396" cy="360"/>
              </a:xfrm>
              <a:prstGeom prst="rect">
                <a:avLst/>
              </a:prstGeom>
              <a:noFill/>
              <a:ln w="635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sp>
            <p:nvSpPr>
              <p:cNvPr id="44107" name="Rectangle 35"/>
              <p:cNvSpPr>
                <a:spLocks noChangeAspect="1" noChangeArrowheads="1"/>
              </p:cNvSpPr>
              <p:nvPr/>
            </p:nvSpPr>
            <p:spPr bwMode="auto">
              <a:xfrm>
                <a:off x="636" y="892"/>
                <a:ext cx="398" cy="362"/>
              </a:xfrm>
              <a:prstGeom prst="rect">
                <a:avLst/>
              </a:prstGeom>
              <a:noFill/>
              <a:ln w="635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9" name="Group 23"/>
            <p:cNvGrpSpPr>
              <a:grpSpLocks/>
            </p:cNvGrpSpPr>
            <p:nvPr/>
          </p:nvGrpSpPr>
          <p:grpSpPr bwMode="auto">
            <a:xfrm>
              <a:off x="8283399" y="2515890"/>
              <a:ext cx="257175" cy="76200"/>
              <a:chOff x="-90" y="0"/>
              <a:chExt cx="405" cy="120"/>
            </a:xfrm>
          </p:grpSpPr>
          <p:sp>
            <p:nvSpPr>
              <p:cNvPr id="90" name="Oval 18"/>
              <p:cNvSpPr>
                <a:spLocks noChangeArrowheads="1"/>
              </p:cNvSpPr>
              <p:nvPr/>
            </p:nvSpPr>
            <p:spPr bwMode="auto">
              <a:xfrm>
                <a:off x="-90" y="0"/>
                <a:ext cx="120" cy="12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sp>
            <p:nvSpPr>
              <p:cNvPr id="91" name="Oval 19"/>
              <p:cNvSpPr>
                <a:spLocks noChangeArrowheads="1"/>
              </p:cNvSpPr>
              <p:nvPr/>
            </p:nvSpPr>
            <p:spPr bwMode="auto">
              <a:xfrm>
                <a:off x="198" y="0"/>
                <a:ext cx="117" cy="12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6178550" y="5570538"/>
            <a:ext cx="2679428" cy="1182687"/>
            <a:chOff x="6178550" y="5570538"/>
            <a:chExt cx="2679428" cy="1182687"/>
          </a:xfrm>
        </p:grpSpPr>
        <p:pic>
          <p:nvPicPr>
            <p:cNvPr id="44109" name="Picture 7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7905" y="5609919"/>
              <a:ext cx="1124102" cy="1124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44110" name="Picture 78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4750" y="5609919"/>
              <a:ext cx="1124102" cy="1124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44111" name="Rectangle 81"/>
            <p:cNvSpPr>
              <a:spLocks noChangeAspect="1" noChangeArrowheads="1"/>
            </p:cNvSpPr>
            <p:nvPr/>
          </p:nvSpPr>
          <p:spPr bwMode="auto">
            <a:xfrm>
              <a:off x="6521496" y="5654380"/>
              <a:ext cx="306111" cy="311233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4112" name="Rectangle 85"/>
            <p:cNvSpPr>
              <a:spLocks noChangeAspect="1" noChangeArrowheads="1"/>
            </p:cNvSpPr>
            <p:nvPr/>
          </p:nvSpPr>
          <p:spPr bwMode="auto">
            <a:xfrm>
              <a:off x="6246504" y="6372123"/>
              <a:ext cx="306111" cy="311233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4113" name="Rectangle 86"/>
            <p:cNvSpPr>
              <a:spLocks noChangeAspect="1" noChangeArrowheads="1"/>
            </p:cNvSpPr>
            <p:nvPr/>
          </p:nvSpPr>
          <p:spPr bwMode="auto">
            <a:xfrm>
              <a:off x="6675187" y="5745210"/>
              <a:ext cx="306111" cy="311233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4114" name="Rectangle 87"/>
            <p:cNvSpPr>
              <a:spLocks noChangeAspect="1" noChangeArrowheads="1"/>
            </p:cNvSpPr>
            <p:nvPr/>
          </p:nvSpPr>
          <p:spPr bwMode="auto">
            <a:xfrm>
              <a:off x="6267462" y="5900827"/>
              <a:ext cx="306111" cy="311233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4115" name="Rectangle 79"/>
            <p:cNvSpPr>
              <a:spLocks noChangeAspect="1" noChangeArrowheads="1"/>
            </p:cNvSpPr>
            <p:nvPr/>
          </p:nvSpPr>
          <p:spPr bwMode="auto">
            <a:xfrm>
              <a:off x="7567483" y="5803645"/>
              <a:ext cx="306111" cy="311233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4116" name="Rectangle 80"/>
            <p:cNvSpPr>
              <a:spLocks noChangeAspect="1" noChangeArrowheads="1"/>
            </p:cNvSpPr>
            <p:nvPr/>
          </p:nvSpPr>
          <p:spPr bwMode="auto">
            <a:xfrm>
              <a:off x="8137790" y="6372123"/>
              <a:ext cx="306111" cy="311233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4117" name="Rectangle 82"/>
            <p:cNvSpPr>
              <a:spLocks noChangeAspect="1" noChangeArrowheads="1"/>
            </p:cNvSpPr>
            <p:nvPr/>
          </p:nvSpPr>
          <p:spPr bwMode="auto">
            <a:xfrm>
              <a:off x="7413792" y="5648029"/>
              <a:ext cx="306111" cy="311233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4118" name="Rectangle 83"/>
            <p:cNvSpPr>
              <a:spLocks noChangeAspect="1" noChangeArrowheads="1"/>
            </p:cNvSpPr>
            <p:nvPr/>
          </p:nvSpPr>
          <p:spPr bwMode="auto">
            <a:xfrm>
              <a:off x="8023475" y="5648029"/>
              <a:ext cx="306111" cy="311233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4119" name="Rectangle 84"/>
            <p:cNvSpPr>
              <a:spLocks noChangeAspect="1" noChangeArrowheads="1"/>
            </p:cNvSpPr>
            <p:nvPr/>
          </p:nvSpPr>
          <p:spPr bwMode="auto">
            <a:xfrm>
              <a:off x="7869149" y="5803645"/>
              <a:ext cx="306111" cy="311233"/>
            </a:xfrm>
            <a:prstGeom prst="rect">
              <a:avLst/>
            </a:prstGeom>
            <a:noFill/>
            <a:ln w="63500" cmpd="sng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4120" name="Rectangle 42"/>
            <p:cNvSpPr>
              <a:spLocks noChangeArrowheads="1"/>
            </p:cNvSpPr>
            <p:nvPr/>
          </p:nvSpPr>
          <p:spPr bwMode="auto">
            <a:xfrm>
              <a:off x="6178550" y="5570538"/>
              <a:ext cx="2679428" cy="1182687"/>
            </a:xfrm>
            <a:prstGeom prst="rect">
              <a:avLst/>
            </a:prstGeom>
            <a:noFill/>
            <a:ln w="25400" cmpd="sng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grpSp>
          <p:nvGrpSpPr>
            <p:cNvPr id="94" name="Group 29"/>
            <p:cNvGrpSpPr>
              <a:grpSpLocks/>
            </p:cNvGrpSpPr>
            <p:nvPr/>
          </p:nvGrpSpPr>
          <p:grpSpPr bwMode="auto">
            <a:xfrm>
              <a:off x="8543925" y="6159183"/>
              <a:ext cx="257175" cy="76200"/>
              <a:chOff x="0" y="0"/>
              <a:chExt cx="405" cy="120"/>
            </a:xfrm>
          </p:grpSpPr>
          <p:sp>
            <p:nvSpPr>
              <p:cNvPr id="95" name="Oval 1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20" cy="12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sp>
            <p:nvSpPr>
              <p:cNvPr id="96" name="Oval 19"/>
              <p:cNvSpPr>
                <a:spLocks noChangeArrowheads="1"/>
              </p:cNvSpPr>
              <p:nvPr/>
            </p:nvSpPr>
            <p:spPr bwMode="auto">
              <a:xfrm>
                <a:off x="288" y="0"/>
                <a:ext cx="117" cy="12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cs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31750" y="471488"/>
            <a:ext cx="9086850" cy="70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4000">
                <a:latin typeface="Ubuntu" charset="0"/>
                <a:cs typeface="Arial" panose="020B0604020202020204" pitchFamily="34" charset="0"/>
              </a:rPr>
              <a:t>Iterative growing of visual chains</a:t>
            </a:r>
          </a:p>
        </p:txBody>
      </p:sp>
      <p:sp>
        <p:nvSpPr>
          <p:cNvPr id="45059" name="Text Box 3"/>
          <p:cNvSpPr txBox="1">
            <a:spLocks noChangeArrowheads="1"/>
          </p:cNvSpPr>
          <p:nvPr/>
        </p:nvSpPr>
        <p:spPr bwMode="auto">
          <a:xfrm>
            <a:off x="736600" y="1377950"/>
            <a:ext cx="82438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3200" dirty="0" smtClean="0">
                <a:latin typeface="Ubuntu" charset="0"/>
              </a:rPr>
              <a:t>Select </a:t>
            </a:r>
            <a:r>
              <a:rPr lang="en-US" altLang="en-US" sz="3200" dirty="0">
                <a:latin typeface="Ubuntu" charset="0"/>
              </a:rPr>
              <a:t>image subset based on ranking</a:t>
            </a:r>
            <a:endParaRPr lang="en-US" altLang="en-US" sz="1800" dirty="0"/>
          </a:p>
        </p:txBody>
      </p:sp>
      <p:sp>
        <p:nvSpPr>
          <p:cNvPr id="45060" name="Arrow 263"/>
          <p:cNvSpPr>
            <a:spLocks noChangeShapeType="1"/>
          </p:cNvSpPr>
          <p:nvPr/>
        </p:nvSpPr>
        <p:spPr bwMode="auto">
          <a:xfrm>
            <a:off x="292100" y="2501900"/>
            <a:ext cx="8548688" cy="1588"/>
          </a:xfrm>
          <a:prstGeom prst="line">
            <a:avLst/>
          </a:prstGeom>
          <a:noFill/>
          <a:ln w="44450" cmpd="sng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1" name="Text Box 6"/>
          <p:cNvSpPr txBox="1">
            <a:spLocks noChangeArrowheads="1"/>
          </p:cNvSpPr>
          <p:nvPr/>
        </p:nvSpPr>
        <p:spPr bwMode="auto">
          <a:xfrm>
            <a:off x="161925" y="2089150"/>
            <a:ext cx="48736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latin typeface="Ubuntu" charset="0"/>
                <a:cs typeface="Arial" panose="020B0604020202020204" pitchFamily="34" charset="0"/>
              </a:rPr>
              <a:t>Predicted Attribute Strength</a:t>
            </a:r>
          </a:p>
        </p:txBody>
      </p:sp>
      <p:sp>
        <p:nvSpPr>
          <p:cNvPr id="45062" name="Text Box 7"/>
          <p:cNvSpPr txBox="1">
            <a:spLocks noChangeArrowheads="1"/>
          </p:cNvSpPr>
          <p:nvPr/>
        </p:nvSpPr>
        <p:spPr bwMode="auto">
          <a:xfrm>
            <a:off x="177800" y="2565400"/>
            <a:ext cx="278447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latin typeface="Ubuntu" charset="0"/>
                <a:cs typeface="Arial" panose="020B0604020202020204" pitchFamily="34" charset="0"/>
              </a:rPr>
              <a:t>Strong</a:t>
            </a:r>
          </a:p>
        </p:txBody>
      </p:sp>
      <p:sp>
        <p:nvSpPr>
          <p:cNvPr id="45063" name="Text Box 8"/>
          <p:cNvSpPr txBox="1">
            <a:spLocks noChangeArrowheads="1"/>
          </p:cNvSpPr>
          <p:nvPr/>
        </p:nvSpPr>
        <p:spPr bwMode="auto">
          <a:xfrm>
            <a:off x="7934325" y="2565400"/>
            <a:ext cx="10477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latin typeface="Ubuntu" charset="0"/>
                <a:cs typeface="Arial" panose="020B0604020202020204" pitchFamily="34" charset="0"/>
              </a:rPr>
              <a:t>Weak</a:t>
            </a:r>
          </a:p>
        </p:txBody>
      </p:sp>
      <p:sp>
        <p:nvSpPr>
          <p:cNvPr id="45064" name="Text Box 17"/>
          <p:cNvSpPr txBox="1">
            <a:spLocks noChangeArrowheads="1"/>
          </p:cNvSpPr>
          <p:nvPr/>
        </p:nvSpPr>
        <p:spPr bwMode="auto">
          <a:xfrm>
            <a:off x="804863" y="4314825"/>
            <a:ext cx="14605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latin typeface="Ubuntu" charset="0"/>
                <a:cs typeface="Arial" panose="020B0604020202020204" pitchFamily="34" charset="0"/>
              </a:rPr>
              <a:t>iter 1</a:t>
            </a:r>
          </a:p>
        </p:txBody>
      </p:sp>
      <p:grpSp>
        <p:nvGrpSpPr>
          <p:cNvPr id="45065" name="Group 22"/>
          <p:cNvGrpSpPr>
            <a:grpSpLocks/>
          </p:cNvGrpSpPr>
          <p:nvPr/>
        </p:nvGrpSpPr>
        <p:grpSpPr bwMode="auto">
          <a:xfrm>
            <a:off x="1379538" y="3092450"/>
            <a:ext cx="1092200" cy="1092200"/>
            <a:chOff x="0" y="0"/>
            <a:chExt cx="1720" cy="1720"/>
          </a:xfrm>
        </p:grpSpPr>
        <p:pic>
          <p:nvPicPr>
            <p:cNvPr id="45066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720" cy="17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45067" name="Rectangle 33"/>
            <p:cNvSpPr>
              <a:spLocks noChangeArrowheads="1"/>
            </p:cNvSpPr>
            <p:nvPr/>
          </p:nvSpPr>
          <p:spPr bwMode="auto">
            <a:xfrm>
              <a:off x="677" y="855"/>
              <a:ext cx="395" cy="360"/>
            </a:xfrm>
            <a:prstGeom prst="rect">
              <a:avLst/>
            </a:prstGeom>
            <a:noFill/>
            <a:ln w="38100" cmpd="sng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</p:grpSp>
      <p:grpSp>
        <p:nvGrpSpPr>
          <p:cNvPr id="45068" name="Group 25"/>
          <p:cNvGrpSpPr>
            <a:grpSpLocks/>
          </p:cNvGrpSpPr>
          <p:nvPr/>
        </p:nvGrpSpPr>
        <p:grpSpPr bwMode="auto">
          <a:xfrm>
            <a:off x="227013" y="3092450"/>
            <a:ext cx="1092200" cy="1092200"/>
            <a:chOff x="0" y="0"/>
            <a:chExt cx="1720" cy="1720"/>
          </a:xfrm>
        </p:grpSpPr>
        <p:pic>
          <p:nvPicPr>
            <p:cNvPr id="45069" name="Picture 2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720" cy="17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45070" name="Rectangle 35"/>
            <p:cNvSpPr>
              <a:spLocks noChangeArrowheads="1"/>
            </p:cNvSpPr>
            <p:nvPr/>
          </p:nvSpPr>
          <p:spPr bwMode="auto">
            <a:xfrm>
              <a:off x="637" y="893"/>
              <a:ext cx="398" cy="362"/>
            </a:xfrm>
            <a:prstGeom prst="rect">
              <a:avLst/>
            </a:prstGeom>
            <a:noFill/>
            <a:ln w="38100" cmpd="sng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</p:grpSp>
      <p:pic>
        <p:nvPicPr>
          <p:cNvPr id="45071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925" y="3092450"/>
            <a:ext cx="1092200" cy="109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45072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650" y="3100388"/>
            <a:ext cx="1092200" cy="109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45073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450" y="3092450"/>
            <a:ext cx="1092200" cy="109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45074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288" y="3100388"/>
            <a:ext cx="1092200" cy="109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grpSp>
        <p:nvGrpSpPr>
          <p:cNvPr id="45075" name="Group 19"/>
          <p:cNvGrpSpPr>
            <a:grpSpLocks/>
          </p:cNvGrpSpPr>
          <p:nvPr/>
        </p:nvGrpSpPr>
        <p:grpSpPr bwMode="auto">
          <a:xfrm>
            <a:off x="3878263" y="3629025"/>
            <a:ext cx="1458912" cy="1050925"/>
            <a:chOff x="0" y="0"/>
            <a:chExt cx="2298" cy="1657"/>
          </a:xfrm>
        </p:grpSpPr>
        <p:sp>
          <p:nvSpPr>
            <p:cNvPr id="45076" name="Rectangle 18"/>
            <p:cNvSpPr>
              <a:spLocks noChangeArrowheads="1"/>
            </p:cNvSpPr>
            <p:nvPr/>
          </p:nvSpPr>
          <p:spPr bwMode="auto">
            <a:xfrm>
              <a:off x="120" y="70"/>
              <a:ext cx="320" cy="315"/>
            </a:xfrm>
            <a:prstGeom prst="rect">
              <a:avLst/>
            </a:prstGeom>
            <a:noFill/>
            <a:ln w="38100" cmpd="sng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5077" name="Rectangle 21"/>
            <p:cNvSpPr>
              <a:spLocks noChangeArrowheads="1"/>
            </p:cNvSpPr>
            <p:nvPr/>
          </p:nvSpPr>
          <p:spPr bwMode="auto">
            <a:xfrm>
              <a:off x="1888" y="0"/>
              <a:ext cx="315" cy="325"/>
            </a:xfrm>
            <a:prstGeom prst="rect">
              <a:avLst/>
            </a:prstGeom>
            <a:noFill/>
            <a:ln w="38100" cmpd="sng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5078" name="Text Box 17"/>
            <p:cNvSpPr txBox="1">
              <a:spLocks noChangeArrowheads="1"/>
            </p:cNvSpPr>
            <p:nvPr/>
          </p:nvSpPr>
          <p:spPr bwMode="auto">
            <a:xfrm>
              <a:off x="0" y="1081"/>
              <a:ext cx="2298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800">
                  <a:latin typeface="Ubuntu" charset="0"/>
                  <a:cs typeface="Arial" panose="020B0604020202020204" pitchFamily="34" charset="0"/>
                </a:rPr>
                <a:t>iter 2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981825" y="3665166"/>
            <a:ext cx="1562558" cy="1014784"/>
            <a:chOff x="6981825" y="3665166"/>
            <a:chExt cx="1562558" cy="1014784"/>
          </a:xfrm>
        </p:grpSpPr>
        <p:sp>
          <p:nvSpPr>
            <p:cNvPr id="45080" name="Rectangle 24"/>
            <p:cNvSpPr>
              <a:spLocks noChangeArrowheads="1"/>
            </p:cNvSpPr>
            <p:nvPr/>
          </p:nvSpPr>
          <p:spPr bwMode="auto">
            <a:xfrm>
              <a:off x="7216775" y="3667403"/>
              <a:ext cx="211455" cy="214571"/>
            </a:xfrm>
            <a:prstGeom prst="rect">
              <a:avLst/>
            </a:prstGeom>
            <a:noFill/>
            <a:ln w="38100" cmpd="sng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5081" name="Rectangle 27"/>
            <p:cNvSpPr>
              <a:spLocks noChangeArrowheads="1"/>
            </p:cNvSpPr>
            <p:nvPr/>
          </p:nvSpPr>
          <p:spPr bwMode="auto">
            <a:xfrm>
              <a:off x="8344358" y="3665166"/>
              <a:ext cx="200025" cy="201875"/>
            </a:xfrm>
            <a:prstGeom prst="rect">
              <a:avLst/>
            </a:prstGeom>
            <a:noFill/>
            <a:ln w="38100" cmpd="sng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5082" name="Text Box 17"/>
            <p:cNvSpPr txBox="1">
              <a:spLocks noChangeArrowheads="1"/>
            </p:cNvSpPr>
            <p:nvPr/>
          </p:nvSpPr>
          <p:spPr bwMode="auto">
            <a:xfrm>
              <a:off x="6981825" y="4314925"/>
              <a:ext cx="1460500" cy="365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800">
                  <a:latin typeface="Ubuntu" charset="0"/>
                  <a:cs typeface="Arial" panose="020B0604020202020204" pitchFamily="34" charset="0"/>
                </a:rPr>
                <a:t>iter 3</a:t>
              </a:r>
            </a:p>
          </p:txBody>
        </p:sp>
      </p:grpSp>
      <p:sp>
        <p:nvSpPr>
          <p:cNvPr id="45083" name="Rectangle 18"/>
          <p:cNvSpPr>
            <a:spLocks noChangeArrowheads="1"/>
          </p:cNvSpPr>
          <p:nvPr/>
        </p:nvSpPr>
        <p:spPr bwMode="auto">
          <a:xfrm>
            <a:off x="3063875" y="3052763"/>
            <a:ext cx="3057525" cy="1190625"/>
          </a:xfrm>
          <a:prstGeom prst="rect">
            <a:avLst/>
          </a:prstGeom>
          <a:noFill/>
          <a:ln w="25400" cmpd="sng">
            <a:solidFill>
              <a:srgbClr val="3366FF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45084" name="Rectangle 18"/>
          <p:cNvSpPr>
            <a:spLocks noChangeArrowheads="1"/>
          </p:cNvSpPr>
          <p:nvPr/>
        </p:nvSpPr>
        <p:spPr bwMode="auto">
          <a:xfrm>
            <a:off x="6319838" y="3049588"/>
            <a:ext cx="2719387" cy="1190625"/>
          </a:xfrm>
          <a:prstGeom prst="rect">
            <a:avLst/>
          </a:prstGeom>
          <a:noFill/>
          <a:ln w="25400" cmpd="sng">
            <a:solidFill>
              <a:srgbClr val="3366FF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45085" name="Rectangle 18"/>
          <p:cNvSpPr>
            <a:spLocks noChangeArrowheads="1"/>
          </p:cNvSpPr>
          <p:nvPr/>
        </p:nvSpPr>
        <p:spPr bwMode="auto">
          <a:xfrm>
            <a:off x="165100" y="3051175"/>
            <a:ext cx="2711450" cy="1190625"/>
          </a:xfrm>
          <a:prstGeom prst="rect">
            <a:avLst/>
          </a:prstGeom>
          <a:noFill/>
          <a:ln w="25400" cmpd="sng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cs typeface="Arial" panose="020B0604020202020204" pitchFamily="34" charset="0"/>
            </a:endParaRPr>
          </a:p>
        </p:txBody>
      </p:sp>
      <p:grpSp>
        <p:nvGrpSpPr>
          <p:cNvPr id="45086" name="Group 30"/>
          <p:cNvGrpSpPr>
            <a:grpSpLocks/>
          </p:cNvGrpSpPr>
          <p:nvPr/>
        </p:nvGrpSpPr>
        <p:grpSpPr bwMode="auto">
          <a:xfrm>
            <a:off x="2546350" y="3600450"/>
            <a:ext cx="257175" cy="76200"/>
            <a:chOff x="0" y="0"/>
            <a:chExt cx="405" cy="120"/>
          </a:xfrm>
        </p:grpSpPr>
        <p:sp>
          <p:nvSpPr>
            <p:cNvPr id="45087" name="Oval 18"/>
            <p:cNvSpPr>
              <a:spLocks noChangeArrowheads="1"/>
            </p:cNvSpPr>
            <p:nvPr/>
          </p:nvSpPr>
          <p:spPr bwMode="auto">
            <a:xfrm>
              <a:off x="0" y="0"/>
              <a:ext cx="120" cy="1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5088" name="Oval 19"/>
            <p:cNvSpPr>
              <a:spLocks noChangeArrowheads="1"/>
            </p:cNvSpPr>
            <p:nvPr/>
          </p:nvSpPr>
          <p:spPr bwMode="auto">
            <a:xfrm>
              <a:off x="288" y="0"/>
              <a:ext cx="117" cy="1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cs typeface="Arial" panose="020B0604020202020204" pitchFamily="34" charset="0"/>
              </a:endParaRPr>
            </a:p>
          </p:txBody>
        </p:sp>
      </p:grpSp>
      <p:grpSp>
        <p:nvGrpSpPr>
          <p:cNvPr id="45089" name="Group 33"/>
          <p:cNvGrpSpPr>
            <a:grpSpLocks/>
          </p:cNvGrpSpPr>
          <p:nvPr/>
        </p:nvGrpSpPr>
        <p:grpSpPr bwMode="auto">
          <a:xfrm>
            <a:off x="3146425" y="3600450"/>
            <a:ext cx="257175" cy="76200"/>
            <a:chOff x="0" y="0"/>
            <a:chExt cx="405" cy="120"/>
          </a:xfrm>
        </p:grpSpPr>
        <p:sp>
          <p:nvSpPr>
            <p:cNvPr id="45090" name="Oval 18"/>
            <p:cNvSpPr>
              <a:spLocks noChangeArrowheads="1"/>
            </p:cNvSpPr>
            <p:nvPr/>
          </p:nvSpPr>
          <p:spPr bwMode="auto">
            <a:xfrm>
              <a:off x="0" y="0"/>
              <a:ext cx="120" cy="1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5091" name="Oval 19"/>
            <p:cNvSpPr>
              <a:spLocks noChangeArrowheads="1"/>
            </p:cNvSpPr>
            <p:nvPr/>
          </p:nvSpPr>
          <p:spPr bwMode="auto">
            <a:xfrm>
              <a:off x="288" y="0"/>
              <a:ext cx="117" cy="1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cs typeface="Arial" panose="020B0604020202020204" pitchFamily="34" charset="0"/>
              </a:endParaRPr>
            </a:p>
          </p:txBody>
        </p:sp>
      </p:grpSp>
      <p:grpSp>
        <p:nvGrpSpPr>
          <p:cNvPr id="45092" name="Group 36"/>
          <p:cNvGrpSpPr>
            <a:grpSpLocks/>
          </p:cNvGrpSpPr>
          <p:nvPr/>
        </p:nvGrpSpPr>
        <p:grpSpPr bwMode="auto">
          <a:xfrm>
            <a:off x="5800725" y="3600450"/>
            <a:ext cx="257175" cy="76200"/>
            <a:chOff x="0" y="0"/>
            <a:chExt cx="405" cy="120"/>
          </a:xfrm>
        </p:grpSpPr>
        <p:sp>
          <p:nvSpPr>
            <p:cNvPr id="45093" name="Oval 18"/>
            <p:cNvSpPr>
              <a:spLocks noChangeArrowheads="1"/>
            </p:cNvSpPr>
            <p:nvPr/>
          </p:nvSpPr>
          <p:spPr bwMode="auto">
            <a:xfrm>
              <a:off x="0" y="0"/>
              <a:ext cx="120" cy="1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5094" name="Oval 19"/>
            <p:cNvSpPr>
              <a:spLocks noChangeArrowheads="1"/>
            </p:cNvSpPr>
            <p:nvPr/>
          </p:nvSpPr>
          <p:spPr bwMode="auto">
            <a:xfrm>
              <a:off x="288" y="0"/>
              <a:ext cx="117" cy="1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cs typeface="Arial" panose="020B0604020202020204" pitchFamily="34" charset="0"/>
              </a:endParaRPr>
            </a:p>
          </p:txBody>
        </p:sp>
      </p:grpSp>
      <p:grpSp>
        <p:nvGrpSpPr>
          <p:cNvPr id="45095" name="Group 39"/>
          <p:cNvGrpSpPr>
            <a:grpSpLocks/>
          </p:cNvGrpSpPr>
          <p:nvPr/>
        </p:nvGrpSpPr>
        <p:grpSpPr bwMode="auto">
          <a:xfrm>
            <a:off x="6400800" y="3600450"/>
            <a:ext cx="257175" cy="76200"/>
            <a:chOff x="0" y="0"/>
            <a:chExt cx="405" cy="120"/>
          </a:xfrm>
        </p:grpSpPr>
        <p:sp>
          <p:nvSpPr>
            <p:cNvPr id="45096" name="Oval 18"/>
            <p:cNvSpPr>
              <a:spLocks noChangeArrowheads="1"/>
            </p:cNvSpPr>
            <p:nvPr/>
          </p:nvSpPr>
          <p:spPr bwMode="auto">
            <a:xfrm>
              <a:off x="0" y="0"/>
              <a:ext cx="120" cy="1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5097" name="Oval 19"/>
            <p:cNvSpPr>
              <a:spLocks noChangeArrowheads="1"/>
            </p:cNvSpPr>
            <p:nvPr/>
          </p:nvSpPr>
          <p:spPr bwMode="auto">
            <a:xfrm>
              <a:off x="288" y="0"/>
              <a:ext cx="117" cy="1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5083">
                                            <p:bg/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0D08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5083">
                                            <p:bg/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45084">
                                            <p:bg/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40D08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45084">
                                            <p:bg/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2"/>
          <p:cNvSpPr txBox="1">
            <a:spLocks noChangeArrowheads="1"/>
          </p:cNvSpPr>
          <p:nvPr/>
        </p:nvSpPr>
        <p:spPr bwMode="auto">
          <a:xfrm>
            <a:off x="31750" y="471488"/>
            <a:ext cx="9086850" cy="70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4000">
                <a:latin typeface="Ubuntu" charset="0"/>
                <a:cs typeface="Arial" panose="020B0604020202020204" pitchFamily="34" charset="0"/>
              </a:rPr>
              <a:t>Creating a chain ensemble</a:t>
            </a:r>
            <a:endParaRPr lang="en-US" altLang="en-US" sz="1800">
              <a:cs typeface="Arial" panose="020B0604020202020204" pitchFamily="34" charset="0"/>
            </a:endParaRPr>
          </a:p>
        </p:txBody>
      </p:sp>
      <p:grpSp>
        <p:nvGrpSpPr>
          <p:cNvPr id="47107" name="Group 3"/>
          <p:cNvGrpSpPr>
            <a:grpSpLocks/>
          </p:cNvGrpSpPr>
          <p:nvPr/>
        </p:nvGrpSpPr>
        <p:grpSpPr bwMode="auto">
          <a:xfrm>
            <a:off x="490538" y="1158875"/>
            <a:ext cx="8167687" cy="931863"/>
            <a:chOff x="0" y="0"/>
            <a:chExt cx="12864" cy="1468"/>
          </a:xfrm>
        </p:grpSpPr>
        <p:sp>
          <p:nvSpPr>
            <p:cNvPr id="47108" name="Rectangle 4"/>
            <p:cNvSpPr>
              <a:spLocks noChangeArrowheads="1"/>
            </p:cNvSpPr>
            <p:nvPr/>
          </p:nvSpPr>
          <p:spPr bwMode="auto">
            <a:xfrm>
              <a:off x="0" y="0"/>
              <a:ext cx="12864" cy="1468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cs typeface="Arial" panose="020B0604020202020204" pitchFamily="34" charset="0"/>
              </a:endParaRPr>
            </a:p>
          </p:txBody>
        </p:sp>
        <p:grpSp>
          <p:nvGrpSpPr>
            <p:cNvPr id="47109" name="Group 4"/>
            <p:cNvGrpSpPr>
              <a:grpSpLocks/>
            </p:cNvGrpSpPr>
            <p:nvPr/>
          </p:nvGrpSpPr>
          <p:grpSpPr bwMode="auto">
            <a:xfrm>
              <a:off x="101" y="168"/>
              <a:ext cx="12662" cy="1132"/>
              <a:chOff x="0" y="0"/>
              <a:chExt cx="12661" cy="1132"/>
            </a:xfrm>
          </p:grpSpPr>
          <p:grpSp>
            <p:nvGrpSpPr>
              <p:cNvPr id="47110" name="Group 5"/>
              <p:cNvGrpSpPr>
                <a:grpSpLocks/>
              </p:cNvGrpSpPr>
              <p:nvPr/>
            </p:nvGrpSpPr>
            <p:grpSpPr bwMode="auto">
              <a:xfrm>
                <a:off x="0" y="0"/>
                <a:ext cx="1132" cy="1132"/>
                <a:chOff x="0" y="0"/>
                <a:chExt cx="1132" cy="1132"/>
              </a:xfrm>
            </p:grpSpPr>
            <p:pic>
              <p:nvPicPr>
                <p:cNvPr id="47111" name="Picture 6"/>
                <p:cNvPicPr>
                  <a:picLocks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" y="0"/>
                  <a:ext cx="1133" cy="11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>
                            <a:alpha val="73000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47112" name="Rectangle 11"/>
                <p:cNvSpPr>
                  <a:spLocks noChangeArrowheads="1"/>
                </p:cNvSpPr>
                <p:nvPr/>
              </p:nvSpPr>
              <p:spPr bwMode="auto">
                <a:xfrm>
                  <a:off x="457" y="560"/>
                  <a:ext cx="243" cy="245"/>
                </a:xfrm>
                <a:prstGeom prst="rect">
                  <a:avLst/>
                </a:prstGeom>
                <a:noFill/>
                <a:ln w="25400" cmpd="sng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>
                            <a:alpha val="73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90170" tIns="46990" rIns="90170" bIns="46990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7113" name="Group 8"/>
              <p:cNvGrpSpPr>
                <a:grpSpLocks/>
              </p:cNvGrpSpPr>
              <p:nvPr/>
            </p:nvGrpSpPr>
            <p:grpSpPr bwMode="auto">
              <a:xfrm>
                <a:off x="1153" y="0"/>
                <a:ext cx="1131" cy="1132"/>
                <a:chOff x="0" y="0"/>
                <a:chExt cx="1132" cy="1132"/>
              </a:xfrm>
            </p:grpSpPr>
            <p:pic>
              <p:nvPicPr>
                <p:cNvPr id="47114" name="Picture 9"/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" y="0"/>
                  <a:ext cx="1134" cy="11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>
                            <a:alpha val="73000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47115" name="Rectangle 15"/>
                <p:cNvSpPr>
                  <a:spLocks noChangeArrowheads="1"/>
                </p:cNvSpPr>
                <p:nvPr/>
              </p:nvSpPr>
              <p:spPr bwMode="auto">
                <a:xfrm>
                  <a:off x="409" y="520"/>
                  <a:ext cx="283" cy="275"/>
                </a:xfrm>
                <a:prstGeom prst="rect">
                  <a:avLst/>
                </a:prstGeom>
                <a:noFill/>
                <a:ln w="25400" cmpd="sng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>
                            <a:alpha val="73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90170" tIns="46990" rIns="90170" bIns="46990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7116" name="Group 11"/>
              <p:cNvGrpSpPr>
                <a:grpSpLocks/>
              </p:cNvGrpSpPr>
              <p:nvPr/>
            </p:nvGrpSpPr>
            <p:grpSpPr bwMode="auto">
              <a:xfrm>
                <a:off x="2305" y="0"/>
                <a:ext cx="1132" cy="1132"/>
                <a:chOff x="0" y="0"/>
                <a:chExt cx="1132" cy="1132"/>
              </a:xfrm>
            </p:grpSpPr>
            <p:pic>
              <p:nvPicPr>
                <p:cNvPr id="47117" name="Picture 12"/>
                <p:cNvPicPr>
                  <a:picLocks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" y="0"/>
                  <a:ext cx="1133" cy="11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>
                            <a:alpha val="73000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47118" name="Rectangle 19"/>
                <p:cNvSpPr>
                  <a:spLocks noChangeArrowheads="1"/>
                </p:cNvSpPr>
                <p:nvPr/>
              </p:nvSpPr>
              <p:spPr bwMode="auto">
                <a:xfrm>
                  <a:off x="449" y="577"/>
                  <a:ext cx="253" cy="253"/>
                </a:xfrm>
                <a:prstGeom prst="rect">
                  <a:avLst/>
                </a:prstGeom>
                <a:noFill/>
                <a:ln w="25400" cmpd="sng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>
                            <a:alpha val="73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90170" tIns="46990" rIns="90170" bIns="46990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7119" name="Group 14"/>
              <p:cNvGrpSpPr>
                <a:grpSpLocks/>
              </p:cNvGrpSpPr>
              <p:nvPr/>
            </p:nvGrpSpPr>
            <p:grpSpPr bwMode="auto">
              <a:xfrm>
                <a:off x="3458" y="0"/>
                <a:ext cx="1132" cy="1132"/>
                <a:chOff x="0" y="0"/>
                <a:chExt cx="1132" cy="1132"/>
              </a:xfrm>
            </p:grpSpPr>
            <p:pic>
              <p:nvPicPr>
                <p:cNvPr id="47120" name="Picture 15"/>
                <p:cNvPicPr>
                  <a:picLocks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" y="0"/>
                  <a:ext cx="1133" cy="11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>
                            <a:alpha val="73000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47121" name="Rectangle 23"/>
                <p:cNvSpPr>
                  <a:spLocks noChangeArrowheads="1"/>
                </p:cNvSpPr>
                <p:nvPr/>
              </p:nvSpPr>
              <p:spPr bwMode="auto">
                <a:xfrm>
                  <a:off x="449" y="547"/>
                  <a:ext cx="238" cy="240"/>
                </a:xfrm>
                <a:prstGeom prst="rect">
                  <a:avLst/>
                </a:prstGeom>
                <a:noFill/>
                <a:ln w="25400" cmpd="sng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>
                            <a:alpha val="73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90170" tIns="46990" rIns="90170" bIns="46990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7122" name="Group 17"/>
              <p:cNvGrpSpPr>
                <a:grpSpLocks/>
              </p:cNvGrpSpPr>
              <p:nvPr/>
            </p:nvGrpSpPr>
            <p:grpSpPr bwMode="auto">
              <a:xfrm>
                <a:off x="4611" y="0"/>
                <a:ext cx="1132" cy="1132"/>
                <a:chOff x="0" y="0"/>
                <a:chExt cx="1132" cy="1132"/>
              </a:xfrm>
            </p:grpSpPr>
            <p:pic>
              <p:nvPicPr>
                <p:cNvPr id="47123" name="Picture 18"/>
                <p:cNvPicPr>
                  <a:picLocks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" y="0"/>
                  <a:ext cx="1130" cy="11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>
                            <a:alpha val="73000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47124" name="Rectangle 27"/>
                <p:cNvSpPr>
                  <a:spLocks noChangeArrowheads="1"/>
                </p:cNvSpPr>
                <p:nvPr/>
              </p:nvSpPr>
              <p:spPr bwMode="auto">
                <a:xfrm>
                  <a:off x="486" y="560"/>
                  <a:ext cx="255" cy="258"/>
                </a:xfrm>
                <a:prstGeom prst="rect">
                  <a:avLst/>
                </a:prstGeom>
                <a:noFill/>
                <a:ln w="25400" cmpd="sng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>
                            <a:alpha val="73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90170" tIns="46990" rIns="90170" bIns="46990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7125" name="Group 20"/>
              <p:cNvGrpSpPr>
                <a:grpSpLocks/>
              </p:cNvGrpSpPr>
              <p:nvPr/>
            </p:nvGrpSpPr>
            <p:grpSpPr bwMode="auto">
              <a:xfrm>
                <a:off x="6917" y="0"/>
                <a:ext cx="1132" cy="1132"/>
                <a:chOff x="0" y="0"/>
                <a:chExt cx="1132" cy="1132"/>
              </a:xfrm>
            </p:grpSpPr>
            <p:pic>
              <p:nvPicPr>
                <p:cNvPr id="47126" name="Picture 21"/>
                <p:cNvPicPr>
                  <a:picLocks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1133" cy="11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>
                            <a:alpha val="73000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47127" name="Rectangle 33"/>
                <p:cNvSpPr>
                  <a:spLocks noChangeArrowheads="1"/>
                </p:cNvSpPr>
                <p:nvPr/>
              </p:nvSpPr>
              <p:spPr bwMode="auto">
                <a:xfrm>
                  <a:off x="445" y="562"/>
                  <a:ext cx="263" cy="238"/>
                </a:xfrm>
                <a:prstGeom prst="rect">
                  <a:avLst/>
                </a:prstGeom>
                <a:noFill/>
                <a:ln w="25400" cmpd="sng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>
                            <a:alpha val="73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90170" tIns="46990" rIns="90170" bIns="46990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7128" name="Group 23"/>
              <p:cNvGrpSpPr>
                <a:grpSpLocks/>
              </p:cNvGrpSpPr>
              <p:nvPr/>
            </p:nvGrpSpPr>
            <p:grpSpPr bwMode="auto">
              <a:xfrm>
                <a:off x="5764" y="0"/>
                <a:ext cx="1132" cy="1132"/>
                <a:chOff x="0" y="0"/>
                <a:chExt cx="1132" cy="1132"/>
              </a:xfrm>
            </p:grpSpPr>
            <p:pic>
              <p:nvPicPr>
                <p:cNvPr id="47129" name="Picture 24"/>
                <p:cNvPicPr>
                  <a:picLocks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1133" cy="11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>
                            <a:alpha val="73000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47130" name="Rectangle 35"/>
                <p:cNvSpPr>
                  <a:spLocks noChangeArrowheads="1"/>
                </p:cNvSpPr>
                <p:nvPr/>
              </p:nvSpPr>
              <p:spPr bwMode="auto">
                <a:xfrm>
                  <a:off x="420" y="587"/>
                  <a:ext cx="263" cy="240"/>
                </a:xfrm>
                <a:prstGeom prst="rect">
                  <a:avLst/>
                </a:prstGeom>
                <a:noFill/>
                <a:ln w="25400" cmpd="sng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>
                            <a:alpha val="73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90170" tIns="46990" rIns="90170" bIns="46990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7131" name="Group 26"/>
              <p:cNvGrpSpPr>
                <a:grpSpLocks/>
              </p:cNvGrpSpPr>
              <p:nvPr/>
            </p:nvGrpSpPr>
            <p:grpSpPr bwMode="auto">
              <a:xfrm>
                <a:off x="8070" y="0"/>
                <a:ext cx="1132" cy="1132"/>
                <a:chOff x="0" y="0"/>
                <a:chExt cx="1132" cy="1132"/>
              </a:xfrm>
            </p:grpSpPr>
            <p:pic>
              <p:nvPicPr>
                <p:cNvPr id="47132" name="Picture 27"/>
                <p:cNvPicPr>
                  <a:picLocks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" y="0"/>
                  <a:ext cx="1133" cy="11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>
                            <a:alpha val="73000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47133" name="Rectangle 18"/>
                <p:cNvSpPr>
                  <a:spLocks noChangeArrowheads="1"/>
                </p:cNvSpPr>
                <p:nvPr/>
              </p:nvSpPr>
              <p:spPr bwMode="auto">
                <a:xfrm>
                  <a:off x="509" y="602"/>
                  <a:ext cx="210" cy="208"/>
                </a:xfrm>
                <a:prstGeom prst="rect">
                  <a:avLst/>
                </a:prstGeom>
                <a:noFill/>
                <a:ln w="25400" cmpd="sng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>
                            <a:alpha val="73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90170" tIns="46990" rIns="90170" bIns="46990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7134" name="Group 29"/>
              <p:cNvGrpSpPr>
                <a:grpSpLocks/>
              </p:cNvGrpSpPr>
              <p:nvPr/>
            </p:nvGrpSpPr>
            <p:grpSpPr bwMode="auto">
              <a:xfrm>
                <a:off x="9223" y="0"/>
                <a:ext cx="1132" cy="1132"/>
                <a:chOff x="0" y="0"/>
                <a:chExt cx="1132" cy="1132"/>
              </a:xfrm>
            </p:grpSpPr>
            <p:pic>
              <p:nvPicPr>
                <p:cNvPr id="47135" name="Picture 30"/>
                <p:cNvPicPr>
                  <a:picLocks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" y="0"/>
                  <a:ext cx="1130" cy="11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>
                            <a:alpha val="73000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47136" name="Rectangle 21"/>
                <p:cNvSpPr>
                  <a:spLocks noChangeArrowheads="1"/>
                </p:cNvSpPr>
                <p:nvPr/>
              </p:nvSpPr>
              <p:spPr bwMode="auto">
                <a:xfrm>
                  <a:off x="481" y="555"/>
                  <a:ext cx="205" cy="215"/>
                </a:xfrm>
                <a:prstGeom prst="rect">
                  <a:avLst/>
                </a:prstGeom>
                <a:noFill/>
                <a:ln w="25400" cmpd="sng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>
                            <a:alpha val="73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90170" tIns="46990" rIns="90170" bIns="46990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7137" name="Group 32"/>
              <p:cNvGrpSpPr>
                <a:grpSpLocks/>
              </p:cNvGrpSpPr>
              <p:nvPr/>
            </p:nvGrpSpPr>
            <p:grpSpPr bwMode="auto">
              <a:xfrm>
                <a:off x="10376" y="0"/>
                <a:ext cx="1132" cy="1132"/>
                <a:chOff x="0" y="0"/>
                <a:chExt cx="1132" cy="1132"/>
              </a:xfrm>
            </p:grpSpPr>
            <p:pic>
              <p:nvPicPr>
                <p:cNvPr id="47138" name="Picture 33"/>
                <p:cNvPicPr>
                  <a:picLocks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" y="0"/>
                  <a:ext cx="1133" cy="11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>
                            <a:alpha val="73000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47139" name="Rectangle 24"/>
                <p:cNvSpPr>
                  <a:spLocks noChangeArrowheads="1"/>
                </p:cNvSpPr>
                <p:nvPr/>
              </p:nvSpPr>
              <p:spPr bwMode="auto">
                <a:xfrm>
                  <a:off x="511" y="587"/>
                  <a:ext cx="220" cy="223"/>
                </a:xfrm>
                <a:prstGeom prst="rect">
                  <a:avLst/>
                </a:prstGeom>
                <a:noFill/>
                <a:ln w="25400" cmpd="sng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>
                            <a:alpha val="73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90170" tIns="46990" rIns="90170" bIns="46990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7140" name="Group 35"/>
              <p:cNvGrpSpPr>
                <a:grpSpLocks/>
              </p:cNvGrpSpPr>
              <p:nvPr/>
            </p:nvGrpSpPr>
            <p:grpSpPr bwMode="auto">
              <a:xfrm>
                <a:off x="11529" y="0"/>
                <a:ext cx="1132" cy="1132"/>
                <a:chOff x="0" y="0"/>
                <a:chExt cx="1132" cy="1132"/>
              </a:xfrm>
            </p:grpSpPr>
            <p:pic>
              <p:nvPicPr>
                <p:cNvPr id="47141" name="Picture 36"/>
                <p:cNvPicPr>
                  <a:picLocks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1133" cy="11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>
                            <a:alpha val="73000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47142" name="Rectangle 27"/>
                <p:cNvSpPr>
                  <a:spLocks noChangeArrowheads="1"/>
                </p:cNvSpPr>
                <p:nvPr/>
              </p:nvSpPr>
              <p:spPr bwMode="auto">
                <a:xfrm>
                  <a:off x="470" y="570"/>
                  <a:ext cx="208" cy="210"/>
                </a:xfrm>
                <a:prstGeom prst="rect">
                  <a:avLst/>
                </a:prstGeom>
                <a:noFill/>
                <a:ln w="25400" cmpd="sng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>
                            <a:alpha val="73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90170" tIns="46990" rIns="90170" bIns="46990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cs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47143" name="Group 39"/>
          <p:cNvGrpSpPr>
            <a:grpSpLocks/>
          </p:cNvGrpSpPr>
          <p:nvPr/>
        </p:nvGrpSpPr>
        <p:grpSpPr bwMode="auto">
          <a:xfrm>
            <a:off x="490538" y="2222500"/>
            <a:ext cx="8167687" cy="931863"/>
            <a:chOff x="0" y="0"/>
            <a:chExt cx="12864" cy="1468"/>
          </a:xfrm>
        </p:grpSpPr>
        <p:sp>
          <p:nvSpPr>
            <p:cNvPr id="47144" name="Rectangle 40"/>
            <p:cNvSpPr>
              <a:spLocks noChangeArrowheads="1"/>
            </p:cNvSpPr>
            <p:nvPr/>
          </p:nvSpPr>
          <p:spPr bwMode="auto">
            <a:xfrm>
              <a:off x="0" y="0"/>
              <a:ext cx="12864" cy="1468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cs typeface="Arial" panose="020B0604020202020204" pitchFamily="34" charset="0"/>
              </a:endParaRPr>
            </a:p>
          </p:txBody>
        </p:sp>
        <p:grpSp>
          <p:nvGrpSpPr>
            <p:cNvPr id="47145" name="Group 38"/>
            <p:cNvGrpSpPr>
              <a:grpSpLocks/>
            </p:cNvGrpSpPr>
            <p:nvPr/>
          </p:nvGrpSpPr>
          <p:grpSpPr bwMode="auto">
            <a:xfrm>
              <a:off x="101" y="169"/>
              <a:ext cx="12662" cy="1132"/>
              <a:chOff x="0" y="0"/>
              <a:chExt cx="12661" cy="1132"/>
            </a:xfrm>
          </p:grpSpPr>
          <p:pic>
            <p:nvPicPr>
              <p:cNvPr id="47146" name="Picture 39"/>
              <p:cNvPicPr>
                <a:picLocks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" y="1"/>
                <a:ext cx="1133" cy="11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7147" name="Rectangle 11"/>
              <p:cNvSpPr>
                <a:spLocks noChangeArrowheads="1"/>
              </p:cNvSpPr>
              <p:nvPr/>
            </p:nvSpPr>
            <p:spPr bwMode="auto">
              <a:xfrm>
                <a:off x="547" y="409"/>
                <a:ext cx="243" cy="245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7148" name="Picture 41"/>
              <p:cNvPicPr>
                <a:picLocks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2" y="1"/>
                <a:ext cx="1133" cy="11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7149" name="Rectangle 15"/>
              <p:cNvSpPr>
                <a:spLocks noChangeArrowheads="1"/>
              </p:cNvSpPr>
              <p:nvPr/>
            </p:nvSpPr>
            <p:spPr bwMode="auto">
              <a:xfrm>
                <a:off x="1649" y="369"/>
                <a:ext cx="280" cy="273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7150" name="Picture 43"/>
              <p:cNvPicPr>
                <a:picLocks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4" y="1"/>
                <a:ext cx="1133" cy="11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7151" name="Rectangle 19"/>
              <p:cNvSpPr>
                <a:spLocks noChangeArrowheads="1"/>
              </p:cNvSpPr>
              <p:nvPr/>
            </p:nvSpPr>
            <p:spPr bwMode="auto">
              <a:xfrm>
                <a:off x="2844" y="434"/>
                <a:ext cx="250" cy="253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7152" name="Picture 45"/>
              <p:cNvPicPr>
                <a:picLocks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57" y="1"/>
                <a:ext cx="1135" cy="11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7153" name="Rectangle 23"/>
              <p:cNvSpPr>
                <a:spLocks noChangeArrowheads="1"/>
              </p:cNvSpPr>
              <p:nvPr/>
            </p:nvSpPr>
            <p:spPr bwMode="auto">
              <a:xfrm>
                <a:off x="3989" y="409"/>
                <a:ext cx="238" cy="243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7154" name="Picture 47"/>
              <p:cNvPicPr>
                <a:picLocks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2" y="1"/>
                <a:ext cx="1133" cy="11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7155" name="Rectangle 27"/>
              <p:cNvSpPr>
                <a:spLocks noChangeArrowheads="1"/>
              </p:cNvSpPr>
              <p:nvPr/>
            </p:nvSpPr>
            <p:spPr bwMode="auto">
              <a:xfrm>
                <a:off x="5207" y="434"/>
                <a:ext cx="255" cy="258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7156" name="Picture 49"/>
              <p:cNvPicPr>
                <a:picLocks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7" y="1"/>
                <a:ext cx="1133" cy="11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7157" name="Rectangle 33"/>
              <p:cNvSpPr>
                <a:spLocks noChangeArrowheads="1"/>
              </p:cNvSpPr>
              <p:nvPr/>
            </p:nvSpPr>
            <p:spPr bwMode="auto">
              <a:xfrm>
                <a:off x="7454" y="414"/>
                <a:ext cx="260" cy="238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7158" name="Picture 51"/>
              <p:cNvPicPr>
                <a:picLocks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4" y="1"/>
                <a:ext cx="1133" cy="11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7159" name="Rectangle 35"/>
              <p:cNvSpPr>
                <a:spLocks noChangeArrowheads="1"/>
              </p:cNvSpPr>
              <p:nvPr/>
            </p:nvSpPr>
            <p:spPr bwMode="auto">
              <a:xfrm>
                <a:off x="6289" y="431"/>
                <a:ext cx="263" cy="238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7160" name="Picture 53"/>
              <p:cNvPicPr>
                <a:picLocks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69" y="1"/>
                <a:ext cx="1135" cy="11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7161" name="Rectangle 18"/>
              <p:cNvSpPr>
                <a:spLocks noChangeArrowheads="1"/>
              </p:cNvSpPr>
              <p:nvPr/>
            </p:nvSpPr>
            <p:spPr bwMode="auto">
              <a:xfrm>
                <a:off x="8674" y="466"/>
                <a:ext cx="213" cy="210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7162" name="Picture 55"/>
              <p:cNvPicPr>
                <a:picLocks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24" y="1"/>
                <a:ext cx="1133" cy="11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7163" name="Rectangle 21"/>
              <p:cNvSpPr>
                <a:spLocks noChangeArrowheads="1"/>
              </p:cNvSpPr>
              <p:nvPr/>
            </p:nvSpPr>
            <p:spPr bwMode="auto">
              <a:xfrm>
                <a:off x="9802" y="446"/>
                <a:ext cx="208" cy="215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7164" name="Picture 57"/>
              <p:cNvPicPr>
                <a:picLocks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77" y="1"/>
                <a:ext cx="1133" cy="11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7165" name="Rectangle 24"/>
              <p:cNvSpPr>
                <a:spLocks noChangeArrowheads="1"/>
              </p:cNvSpPr>
              <p:nvPr/>
            </p:nvSpPr>
            <p:spPr bwMode="auto">
              <a:xfrm>
                <a:off x="10982" y="471"/>
                <a:ext cx="220" cy="223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7166" name="Picture 59"/>
              <p:cNvPicPr>
                <a:picLocks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29" y="1"/>
                <a:ext cx="1133" cy="11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7167" name="Rectangle 27"/>
              <p:cNvSpPr>
                <a:spLocks noChangeArrowheads="1"/>
              </p:cNvSpPr>
              <p:nvPr/>
            </p:nvSpPr>
            <p:spPr bwMode="auto">
              <a:xfrm>
                <a:off x="12104" y="451"/>
                <a:ext cx="208" cy="210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7168" name="Group 64"/>
          <p:cNvGrpSpPr>
            <a:grpSpLocks/>
          </p:cNvGrpSpPr>
          <p:nvPr/>
        </p:nvGrpSpPr>
        <p:grpSpPr bwMode="auto">
          <a:xfrm>
            <a:off x="490538" y="3284538"/>
            <a:ext cx="8167687" cy="931862"/>
            <a:chOff x="0" y="0"/>
            <a:chExt cx="12864" cy="1468"/>
          </a:xfrm>
        </p:grpSpPr>
        <p:sp>
          <p:nvSpPr>
            <p:cNvPr id="47169" name="Rectangle 65"/>
            <p:cNvSpPr>
              <a:spLocks noChangeArrowheads="1"/>
            </p:cNvSpPr>
            <p:nvPr/>
          </p:nvSpPr>
          <p:spPr bwMode="auto">
            <a:xfrm>
              <a:off x="0" y="0"/>
              <a:ext cx="12864" cy="1468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cs typeface="Arial" panose="020B0604020202020204" pitchFamily="34" charset="0"/>
              </a:endParaRPr>
            </a:p>
          </p:txBody>
        </p:sp>
        <p:grpSp>
          <p:nvGrpSpPr>
            <p:cNvPr id="47170" name="Group 61"/>
            <p:cNvGrpSpPr>
              <a:grpSpLocks/>
            </p:cNvGrpSpPr>
            <p:nvPr/>
          </p:nvGrpSpPr>
          <p:grpSpPr bwMode="auto">
            <a:xfrm>
              <a:off x="101" y="167"/>
              <a:ext cx="12662" cy="1133"/>
              <a:chOff x="0" y="0"/>
              <a:chExt cx="12661" cy="1132"/>
            </a:xfrm>
          </p:grpSpPr>
          <p:pic>
            <p:nvPicPr>
              <p:cNvPr id="47171" name="Picture 62"/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" y="1"/>
                <a:ext cx="1133" cy="11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7172" name="Rectangle 11"/>
              <p:cNvSpPr>
                <a:spLocks noChangeArrowheads="1"/>
              </p:cNvSpPr>
              <p:nvPr/>
            </p:nvSpPr>
            <p:spPr bwMode="auto">
              <a:xfrm>
                <a:off x="369" y="638"/>
                <a:ext cx="243" cy="245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7173" name="Picture 64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2" y="1"/>
                <a:ext cx="1133" cy="11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7174" name="Rectangle 15"/>
              <p:cNvSpPr>
                <a:spLocks noChangeArrowheads="1"/>
              </p:cNvSpPr>
              <p:nvPr/>
            </p:nvSpPr>
            <p:spPr bwMode="auto">
              <a:xfrm>
                <a:off x="1467" y="578"/>
                <a:ext cx="245" cy="240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7175" name="Picture 66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4" y="1"/>
                <a:ext cx="1133" cy="11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7176" name="Rectangle 19"/>
              <p:cNvSpPr>
                <a:spLocks noChangeArrowheads="1"/>
              </p:cNvSpPr>
              <p:nvPr/>
            </p:nvSpPr>
            <p:spPr bwMode="auto">
              <a:xfrm>
                <a:off x="2699" y="630"/>
                <a:ext cx="225" cy="227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7177" name="Picture 68"/>
              <p:cNvPicPr>
                <a:picLocks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57" y="1"/>
                <a:ext cx="1135" cy="11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7178" name="Rectangle 23"/>
              <p:cNvSpPr>
                <a:spLocks noChangeArrowheads="1"/>
              </p:cNvSpPr>
              <p:nvPr/>
            </p:nvSpPr>
            <p:spPr bwMode="auto">
              <a:xfrm>
                <a:off x="3832" y="603"/>
                <a:ext cx="220" cy="225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7179" name="Picture 70"/>
              <p:cNvPicPr>
                <a:picLocks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2" y="1"/>
                <a:ext cx="1133" cy="11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7180" name="Rectangle 27"/>
              <p:cNvSpPr>
                <a:spLocks noChangeArrowheads="1"/>
              </p:cNvSpPr>
              <p:nvPr/>
            </p:nvSpPr>
            <p:spPr bwMode="auto">
              <a:xfrm>
                <a:off x="5034" y="633"/>
                <a:ext cx="248" cy="250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7181" name="Picture 72"/>
              <p:cNvPicPr>
                <a:picLocks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7" y="1"/>
                <a:ext cx="1133" cy="11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7182" name="Rectangle 33"/>
              <p:cNvSpPr>
                <a:spLocks noChangeArrowheads="1"/>
              </p:cNvSpPr>
              <p:nvPr/>
            </p:nvSpPr>
            <p:spPr bwMode="auto">
              <a:xfrm>
                <a:off x="7259" y="603"/>
                <a:ext cx="260" cy="237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7183" name="Picture 74"/>
              <p:cNvPicPr>
                <a:picLocks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4" y="1"/>
                <a:ext cx="1133" cy="11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7184" name="Rectangle 35"/>
              <p:cNvSpPr>
                <a:spLocks noChangeArrowheads="1"/>
              </p:cNvSpPr>
              <p:nvPr/>
            </p:nvSpPr>
            <p:spPr bwMode="auto">
              <a:xfrm>
                <a:off x="6087" y="638"/>
                <a:ext cx="250" cy="240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7185" name="Picture 76"/>
              <p:cNvPicPr>
                <a:picLocks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69" y="1"/>
                <a:ext cx="1135" cy="11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7186" name="Rectangle 18"/>
              <p:cNvSpPr>
                <a:spLocks noChangeArrowheads="1"/>
              </p:cNvSpPr>
              <p:nvPr/>
            </p:nvSpPr>
            <p:spPr bwMode="auto">
              <a:xfrm>
                <a:off x="8509" y="638"/>
                <a:ext cx="210" cy="207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7187" name="Picture 78"/>
              <p:cNvPicPr>
                <a:picLocks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24" y="1"/>
                <a:ext cx="1133" cy="11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7188" name="Rectangle 21"/>
              <p:cNvSpPr>
                <a:spLocks noChangeArrowheads="1"/>
              </p:cNvSpPr>
              <p:nvPr/>
            </p:nvSpPr>
            <p:spPr bwMode="auto">
              <a:xfrm>
                <a:off x="9624" y="605"/>
                <a:ext cx="208" cy="212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7189" name="Picture 80"/>
              <p:cNvPicPr>
                <a:picLocks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77" y="1"/>
                <a:ext cx="1133" cy="11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7190" name="Rectangle 24"/>
              <p:cNvSpPr>
                <a:spLocks noChangeArrowheads="1"/>
              </p:cNvSpPr>
              <p:nvPr/>
            </p:nvSpPr>
            <p:spPr bwMode="auto">
              <a:xfrm>
                <a:off x="10807" y="633"/>
                <a:ext cx="220" cy="220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7191" name="Picture 82"/>
              <p:cNvPicPr>
                <a:picLocks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29" y="1"/>
                <a:ext cx="1133" cy="11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7192" name="Rectangle 27"/>
              <p:cNvSpPr>
                <a:spLocks noChangeArrowheads="1"/>
              </p:cNvSpPr>
              <p:nvPr/>
            </p:nvSpPr>
            <p:spPr bwMode="auto">
              <a:xfrm>
                <a:off x="11917" y="630"/>
                <a:ext cx="210" cy="210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7193" name="Group 89"/>
          <p:cNvGrpSpPr>
            <a:grpSpLocks/>
          </p:cNvGrpSpPr>
          <p:nvPr/>
        </p:nvGrpSpPr>
        <p:grpSpPr bwMode="auto">
          <a:xfrm>
            <a:off x="490538" y="4348163"/>
            <a:ext cx="8167687" cy="931862"/>
            <a:chOff x="0" y="0"/>
            <a:chExt cx="12864" cy="1468"/>
          </a:xfrm>
        </p:grpSpPr>
        <p:sp>
          <p:nvSpPr>
            <p:cNvPr id="47194" name="Rectangle 90"/>
            <p:cNvSpPr>
              <a:spLocks noChangeArrowheads="1"/>
            </p:cNvSpPr>
            <p:nvPr/>
          </p:nvSpPr>
          <p:spPr bwMode="auto">
            <a:xfrm>
              <a:off x="0" y="0"/>
              <a:ext cx="12864" cy="1468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cs typeface="Arial" panose="020B0604020202020204" pitchFamily="34" charset="0"/>
              </a:endParaRPr>
            </a:p>
          </p:txBody>
        </p:sp>
        <p:grpSp>
          <p:nvGrpSpPr>
            <p:cNvPr id="47195" name="Group 84"/>
            <p:cNvGrpSpPr>
              <a:grpSpLocks/>
            </p:cNvGrpSpPr>
            <p:nvPr/>
          </p:nvGrpSpPr>
          <p:grpSpPr bwMode="auto">
            <a:xfrm>
              <a:off x="101" y="168"/>
              <a:ext cx="12662" cy="1133"/>
              <a:chOff x="0" y="0"/>
              <a:chExt cx="12661" cy="1132"/>
            </a:xfrm>
          </p:grpSpPr>
          <p:pic>
            <p:nvPicPr>
              <p:cNvPr id="47196" name="Picture 85"/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" y="0"/>
                <a:ext cx="1133" cy="11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7197" name="Rectangle 11"/>
              <p:cNvSpPr>
                <a:spLocks noChangeArrowheads="1"/>
              </p:cNvSpPr>
              <p:nvPr/>
            </p:nvSpPr>
            <p:spPr bwMode="auto">
              <a:xfrm>
                <a:off x="562" y="637"/>
                <a:ext cx="243" cy="245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7198" name="Picture 87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2" y="0"/>
                <a:ext cx="1133" cy="11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7199" name="Rectangle 15"/>
              <p:cNvSpPr>
                <a:spLocks noChangeArrowheads="1"/>
              </p:cNvSpPr>
              <p:nvPr/>
            </p:nvSpPr>
            <p:spPr bwMode="auto">
              <a:xfrm>
                <a:off x="1659" y="602"/>
                <a:ext cx="245" cy="240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7200" name="Picture 89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4" y="0"/>
                <a:ext cx="1133" cy="11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7201" name="Rectangle 19"/>
              <p:cNvSpPr>
                <a:spLocks noChangeArrowheads="1"/>
              </p:cNvSpPr>
              <p:nvPr/>
            </p:nvSpPr>
            <p:spPr bwMode="auto">
              <a:xfrm>
                <a:off x="2857" y="637"/>
                <a:ext cx="225" cy="227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7202" name="Picture 91"/>
              <p:cNvPicPr>
                <a:picLocks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57" y="0"/>
                <a:ext cx="1135" cy="11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7203" name="Rectangle 23"/>
              <p:cNvSpPr>
                <a:spLocks noChangeArrowheads="1"/>
              </p:cNvSpPr>
              <p:nvPr/>
            </p:nvSpPr>
            <p:spPr bwMode="auto">
              <a:xfrm>
                <a:off x="3997" y="604"/>
                <a:ext cx="220" cy="222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7204" name="Picture 93"/>
              <p:cNvPicPr>
                <a:picLocks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2" y="0"/>
                <a:ext cx="1133" cy="11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7205" name="Rectangle 27"/>
              <p:cNvSpPr>
                <a:spLocks noChangeArrowheads="1"/>
              </p:cNvSpPr>
              <p:nvPr/>
            </p:nvSpPr>
            <p:spPr bwMode="auto">
              <a:xfrm>
                <a:off x="5204" y="632"/>
                <a:ext cx="218" cy="220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7206" name="Picture 95"/>
              <p:cNvPicPr>
                <a:picLocks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7" y="0"/>
                <a:ext cx="1133" cy="11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7207" name="Rectangle 33"/>
              <p:cNvSpPr>
                <a:spLocks noChangeArrowheads="1"/>
              </p:cNvSpPr>
              <p:nvPr/>
            </p:nvSpPr>
            <p:spPr bwMode="auto">
              <a:xfrm>
                <a:off x="7439" y="617"/>
                <a:ext cx="260" cy="235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7208" name="Picture 97"/>
              <p:cNvPicPr>
                <a:picLocks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4" y="0"/>
                <a:ext cx="1133" cy="11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7209" name="Rectangle 35"/>
              <p:cNvSpPr>
                <a:spLocks noChangeArrowheads="1"/>
              </p:cNvSpPr>
              <p:nvPr/>
            </p:nvSpPr>
            <p:spPr bwMode="auto">
              <a:xfrm>
                <a:off x="6294" y="637"/>
                <a:ext cx="250" cy="240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7210" name="Picture 99"/>
              <p:cNvPicPr>
                <a:picLocks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69" y="0"/>
                <a:ext cx="1135" cy="11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7211" name="Rectangle 18"/>
              <p:cNvSpPr>
                <a:spLocks noChangeArrowheads="1"/>
              </p:cNvSpPr>
              <p:nvPr/>
            </p:nvSpPr>
            <p:spPr bwMode="auto">
              <a:xfrm>
                <a:off x="8664" y="647"/>
                <a:ext cx="198" cy="195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7212" name="Picture 101"/>
              <p:cNvPicPr>
                <a:picLocks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24" y="0"/>
                <a:ext cx="1133" cy="11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7213" name="Rectangle 21"/>
              <p:cNvSpPr>
                <a:spLocks noChangeArrowheads="1"/>
              </p:cNvSpPr>
              <p:nvPr/>
            </p:nvSpPr>
            <p:spPr bwMode="auto">
              <a:xfrm>
                <a:off x="9792" y="602"/>
                <a:ext cx="208" cy="215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7214" name="Picture 103"/>
              <p:cNvPicPr>
                <a:picLocks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77" y="0"/>
                <a:ext cx="1133" cy="11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7215" name="Rectangle 24"/>
              <p:cNvSpPr>
                <a:spLocks noChangeArrowheads="1"/>
              </p:cNvSpPr>
              <p:nvPr/>
            </p:nvSpPr>
            <p:spPr bwMode="auto">
              <a:xfrm>
                <a:off x="10959" y="647"/>
                <a:ext cx="183" cy="185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7216" name="Picture 105"/>
              <p:cNvPicPr>
                <a:picLocks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29" y="0"/>
                <a:ext cx="1133" cy="11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7217" name="Rectangle 27"/>
              <p:cNvSpPr>
                <a:spLocks noChangeArrowheads="1"/>
              </p:cNvSpPr>
              <p:nvPr/>
            </p:nvSpPr>
            <p:spPr bwMode="auto">
              <a:xfrm>
                <a:off x="12092" y="637"/>
                <a:ext cx="208" cy="210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7218" name="Group 114"/>
          <p:cNvGrpSpPr>
            <a:grpSpLocks/>
          </p:cNvGrpSpPr>
          <p:nvPr/>
        </p:nvGrpSpPr>
        <p:grpSpPr bwMode="auto">
          <a:xfrm>
            <a:off x="490538" y="5410200"/>
            <a:ext cx="8167687" cy="933450"/>
            <a:chOff x="0" y="0"/>
            <a:chExt cx="12864" cy="1468"/>
          </a:xfrm>
        </p:grpSpPr>
        <p:sp>
          <p:nvSpPr>
            <p:cNvPr id="47219" name="Rectangle 115"/>
            <p:cNvSpPr>
              <a:spLocks noChangeArrowheads="1"/>
            </p:cNvSpPr>
            <p:nvPr/>
          </p:nvSpPr>
          <p:spPr bwMode="auto">
            <a:xfrm>
              <a:off x="0" y="0"/>
              <a:ext cx="12864" cy="1468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cs typeface="Arial" panose="020B0604020202020204" pitchFamily="34" charset="0"/>
              </a:endParaRPr>
            </a:p>
          </p:txBody>
        </p:sp>
        <p:grpSp>
          <p:nvGrpSpPr>
            <p:cNvPr id="47220" name="Group 107"/>
            <p:cNvGrpSpPr>
              <a:grpSpLocks/>
            </p:cNvGrpSpPr>
            <p:nvPr/>
          </p:nvGrpSpPr>
          <p:grpSpPr bwMode="auto">
            <a:xfrm>
              <a:off x="101" y="169"/>
              <a:ext cx="12662" cy="1130"/>
              <a:chOff x="0" y="0"/>
              <a:chExt cx="12661" cy="1132"/>
            </a:xfrm>
          </p:grpSpPr>
          <p:pic>
            <p:nvPicPr>
              <p:cNvPr id="47221" name="Picture 108"/>
              <p:cNvPicPr>
                <a:picLocks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" y="1"/>
                <a:ext cx="1133" cy="11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7222" name="Rectangle 11"/>
              <p:cNvSpPr>
                <a:spLocks noChangeArrowheads="1"/>
              </p:cNvSpPr>
              <p:nvPr/>
            </p:nvSpPr>
            <p:spPr bwMode="auto">
              <a:xfrm>
                <a:off x="454" y="103"/>
                <a:ext cx="240" cy="245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7223" name="Picture 110"/>
              <p:cNvPicPr>
                <a:picLocks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2" y="1"/>
                <a:ext cx="1133" cy="11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7224" name="Rectangle 15"/>
              <p:cNvSpPr>
                <a:spLocks noChangeArrowheads="1"/>
              </p:cNvSpPr>
              <p:nvPr/>
            </p:nvSpPr>
            <p:spPr bwMode="auto">
              <a:xfrm>
                <a:off x="1584" y="108"/>
                <a:ext cx="245" cy="240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7225" name="Picture 112"/>
              <p:cNvPicPr>
                <a:picLocks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4" y="1"/>
                <a:ext cx="1133" cy="11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7226" name="Rectangle 19"/>
              <p:cNvSpPr>
                <a:spLocks noChangeArrowheads="1"/>
              </p:cNvSpPr>
              <p:nvPr/>
            </p:nvSpPr>
            <p:spPr bwMode="auto">
              <a:xfrm>
                <a:off x="2737" y="103"/>
                <a:ext cx="225" cy="228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7227" name="Picture 114"/>
              <p:cNvPicPr>
                <a:picLocks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57" y="1"/>
                <a:ext cx="1135" cy="11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7228" name="Rectangle 23"/>
              <p:cNvSpPr>
                <a:spLocks noChangeArrowheads="1"/>
              </p:cNvSpPr>
              <p:nvPr/>
            </p:nvSpPr>
            <p:spPr bwMode="auto">
              <a:xfrm>
                <a:off x="3984" y="103"/>
                <a:ext cx="220" cy="225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7229" name="Picture 116"/>
              <p:cNvPicPr>
                <a:picLocks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2" y="1"/>
                <a:ext cx="1133" cy="11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7230" name="Rectangle 27"/>
              <p:cNvSpPr>
                <a:spLocks noChangeArrowheads="1"/>
              </p:cNvSpPr>
              <p:nvPr/>
            </p:nvSpPr>
            <p:spPr bwMode="auto">
              <a:xfrm>
                <a:off x="5087" y="108"/>
                <a:ext cx="220" cy="223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7231" name="Picture 118"/>
              <p:cNvPicPr>
                <a:picLocks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7" y="1"/>
                <a:ext cx="1133" cy="11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7232" name="Rectangle 33"/>
              <p:cNvSpPr>
                <a:spLocks noChangeArrowheads="1"/>
              </p:cNvSpPr>
              <p:nvPr/>
            </p:nvSpPr>
            <p:spPr bwMode="auto">
              <a:xfrm>
                <a:off x="7374" y="91"/>
                <a:ext cx="260" cy="238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7233" name="Picture 120"/>
              <p:cNvPicPr>
                <a:picLocks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4" y="1"/>
                <a:ext cx="1133" cy="11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7234" name="Rectangle 35"/>
              <p:cNvSpPr>
                <a:spLocks noChangeArrowheads="1"/>
              </p:cNvSpPr>
              <p:nvPr/>
            </p:nvSpPr>
            <p:spPr bwMode="auto">
              <a:xfrm>
                <a:off x="6182" y="111"/>
                <a:ext cx="250" cy="238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7235" name="Picture 122"/>
              <p:cNvPicPr>
                <a:picLocks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69" y="1"/>
                <a:ext cx="1135" cy="11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7236" name="Rectangle 18"/>
              <p:cNvSpPr>
                <a:spLocks noChangeArrowheads="1"/>
              </p:cNvSpPr>
              <p:nvPr/>
            </p:nvSpPr>
            <p:spPr bwMode="auto">
              <a:xfrm>
                <a:off x="8527" y="81"/>
                <a:ext cx="270" cy="268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7237" name="Picture 124"/>
              <p:cNvPicPr>
                <a:picLocks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24" y="1"/>
                <a:ext cx="1133" cy="11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7238" name="Rectangle 21"/>
              <p:cNvSpPr>
                <a:spLocks noChangeArrowheads="1"/>
              </p:cNvSpPr>
              <p:nvPr/>
            </p:nvSpPr>
            <p:spPr bwMode="auto">
              <a:xfrm>
                <a:off x="9664" y="166"/>
                <a:ext cx="260" cy="265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7239" name="Picture 126"/>
              <p:cNvPicPr>
                <a:picLocks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77" y="1"/>
                <a:ext cx="1133" cy="11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7240" name="Rectangle 24"/>
              <p:cNvSpPr>
                <a:spLocks noChangeArrowheads="1"/>
              </p:cNvSpPr>
              <p:nvPr/>
            </p:nvSpPr>
            <p:spPr bwMode="auto">
              <a:xfrm>
                <a:off x="10807" y="178"/>
                <a:ext cx="260" cy="268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7241" name="Picture 128"/>
              <p:cNvPicPr>
                <a:picLocks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29" y="1"/>
                <a:ext cx="1133" cy="11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7242" name="Rectangle 27"/>
              <p:cNvSpPr>
                <a:spLocks noChangeArrowheads="1"/>
              </p:cNvSpPr>
              <p:nvPr/>
            </p:nvSpPr>
            <p:spPr bwMode="auto">
              <a:xfrm>
                <a:off x="11974" y="53"/>
                <a:ext cx="273" cy="273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7243" name="Rectangle 118"/>
          <p:cNvSpPr>
            <a:spLocks noChangeArrowheads="1"/>
          </p:cNvSpPr>
          <p:nvPr/>
        </p:nvSpPr>
        <p:spPr bwMode="auto">
          <a:xfrm>
            <a:off x="488950" y="1185863"/>
            <a:ext cx="8169275" cy="893762"/>
          </a:xfrm>
          <a:prstGeom prst="rect">
            <a:avLst/>
          </a:prstGeom>
          <a:noFill/>
          <a:ln w="25400" cmpd="sng">
            <a:solidFill>
              <a:srgbClr val="3366FF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43" grpId="0" bldLvl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31750" y="471488"/>
            <a:ext cx="9086850" cy="70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4000">
                <a:latin typeface="Ubuntu" charset="0"/>
                <a:cs typeface="Arial" panose="020B0604020202020204" pitchFamily="34" charset="0"/>
              </a:rPr>
              <a:t>Relative attributes</a:t>
            </a:r>
            <a:endParaRPr lang="en-US" altLang="en-US" sz="1800">
              <a:cs typeface="Arial" panose="020B0604020202020204" pitchFamily="34" charset="0"/>
            </a:endParaRPr>
          </a:p>
        </p:txBody>
      </p:sp>
      <p:pic>
        <p:nvPicPr>
          <p:cNvPr id="5123" name="Picture 2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55" b="7315"/>
          <a:stretch>
            <a:fillRect/>
          </a:stretch>
        </p:blipFill>
        <p:spPr bwMode="auto">
          <a:xfrm>
            <a:off x="333375" y="1422400"/>
            <a:ext cx="3711575" cy="283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141288" y="4405313"/>
            <a:ext cx="4124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>
                <a:latin typeface="Ubuntu" charset="0"/>
              </a:rPr>
              <a:t>Is she smiling? Hard to say...</a:t>
            </a:r>
          </a:p>
        </p:txBody>
      </p:sp>
      <p:pic>
        <p:nvPicPr>
          <p:cNvPr id="5125" name="Picture 5" descr="Smiling_girl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77"/>
          <a:stretch>
            <a:fillRect/>
          </a:stretch>
        </p:blipFill>
        <p:spPr bwMode="auto">
          <a:xfrm>
            <a:off x="5187950" y="1422400"/>
            <a:ext cx="3711575" cy="283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5076825" y="4405313"/>
            <a:ext cx="39338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>
                <a:latin typeface="Ubuntu" charset="0"/>
                <a:cs typeface="Arial" panose="020B0604020202020204" pitchFamily="34" charset="0"/>
              </a:rPr>
              <a:t>Lot easier to say "the right one is more smiling"</a:t>
            </a:r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4103688" y="2187575"/>
            <a:ext cx="1023937" cy="1309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8000" b="1">
                <a:latin typeface="Ubuntu" charset="0"/>
                <a:cs typeface="Arial" panose="020B0604020202020204" pitchFamily="34" charset="0"/>
              </a:rPr>
              <a:t>&lt;</a:t>
            </a:r>
          </a:p>
        </p:txBody>
      </p:sp>
      <p:sp>
        <p:nvSpPr>
          <p:cNvPr id="5128" name="Text Box 77"/>
          <p:cNvSpPr txBox="1">
            <a:spLocks noChangeArrowheads="1"/>
          </p:cNvSpPr>
          <p:nvPr/>
        </p:nvSpPr>
        <p:spPr bwMode="auto">
          <a:xfrm>
            <a:off x="1714500" y="5621338"/>
            <a:ext cx="7467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dirty="0">
                <a:latin typeface="Ubuntu" charset="0"/>
                <a:cs typeface="Arial" panose="020B0604020202020204" pitchFamily="34" charset="0"/>
              </a:rPr>
              <a:t>[</a:t>
            </a:r>
            <a:r>
              <a:rPr lang="en-US" altLang="en-US" dirty="0" smtClean="0">
                <a:latin typeface="Ubuntu" charset="0"/>
                <a:cs typeface="Arial" panose="020B0604020202020204" pitchFamily="34" charset="0"/>
              </a:rPr>
              <a:t>Parikh &amp; </a:t>
            </a:r>
            <a:r>
              <a:rPr lang="en-US" altLang="en-US" dirty="0" err="1" smtClean="0">
                <a:latin typeface="Ubuntu" charset="0"/>
                <a:cs typeface="Arial" panose="020B0604020202020204" pitchFamily="34" charset="0"/>
              </a:rPr>
              <a:t>Grauman</a:t>
            </a:r>
            <a:r>
              <a:rPr lang="en-US" altLang="en-US" dirty="0" smtClean="0">
                <a:latin typeface="Ubuntu" charset="0"/>
                <a:cs typeface="Arial" panose="020B0604020202020204" pitchFamily="34" charset="0"/>
              </a:rPr>
              <a:t> </a:t>
            </a:r>
            <a:r>
              <a:rPr lang="en-US" altLang="en-US" dirty="0">
                <a:latin typeface="Ubuntu" charset="0"/>
                <a:cs typeface="Arial" panose="020B0604020202020204" pitchFamily="34" charset="0"/>
              </a:rPr>
              <a:t>2011, </a:t>
            </a:r>
            <a:r>
              <a:rPr lang="en-US" altLang="en-US" dirty="0" err="1" smtClean="0">
                <a:latin typeface="Ubuntu" charset="0"/>
                <a:cs typeface="Arial" panose="020B0604020202020204" pitchFamily="34" charset="0"/>
              </a:rPr>
              <a:t>Shrivastava</a:t>
            </a:r>
            <a:r>
              <a:rPr lang="en-US" altLang="en-US" dirty="0" smtClean="0">
                <a:latin typeface="Ubuntu" charset="0"/>
                <a:cs typeface="Arial" panose="020B0604020202020204" pitchFamily="34" charset="0"/>
              </a:rPr>
              <a:t> </a:t>
            </a:r>
            <a:r>
              <a:rPr lang="en-US" altLang="en-US" dirty="0">
                <a:latin typeface="Ubuntu" charset="0"/>
                <a:cs typeface="Arial" panose="020B0604020202020204" pitchFamily="34" charset="0"/>
              </a:rPr>
              <a:t>et al. 2012, </a:t>
            </a:r>
            <a:r>
              <a:rPr lang="en-US" altLang="en-US" dirty="0" err="1">
                <a:latin typeface="Ubuntu" charset="0"/>
                <a:cs typeface="Arial" panose="020B0604020202020204" pitchFamily="34" charset="0"/>
              </a:rPr>
              <a:t>Kovashka</a:t>
            </a:r>
            <a:r>
              <a:rPr lang="en-US" altLang="en-US" dirty="0">
                <a:latin typeface="Ubuntu" charset="0"/>
                <a:cs typeface="Arial" panose="020B0604020202020204" pitchFamily="34" charset="0"/>
              </a:rPr>
              <a:t> et al. </a:t>
            </a:r>
            <a:r>
              <a:rPr lang="en-US" altLang="en-US" dirty="0" smtClean="0">
                <a:latin typeface="Ubuntu" charset="0"/>
                <a:cs typeface="Arial" panose="020B0604020202020204" pitchFamily="34" charset="0"/>
              </a:rPr>
              <a:t>2013</a:t>
            </a:r>
            <a:r>
              <a:rPr lang="en-US" altLang="en-US" dirty="0">
                <a:latin typeface="Ubuntu" charset="0"/>
                <a:cs typeface="Arial" panose="020B0604020202020204" pitchFamily="34" charset="0"/>
              </a:rPr>
              <a:t>, Sandeep et al. 2014, …]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bldLvl="0" autoUpdateAnimBg="0"/>
      <p:bldP spid="5126" grpId="0" bldLvl="0" autoUpdateAnimBg="0"/>
      <p:bldP spid="5127" grpId="0" bldLvl="0" autoUpdateAnimBg="0"/>
      <p:bldP spid="5128" grpId="0" bldLvl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2"/>
          <p:cNvSpPr txBox="1">
            <a:spLocks noChangeArrowheads="1"/>
          </p:cNvSpPr>
          <p:nvPr/>
        </p:nvSpPr>
        <p:spPr bwMode="auto">
          <a:xfrm>
            <a:off x="31750" y="471488"/>
            <a:ext cx="9086850" cy="70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4000">
                <a:latin typeface="Ubuntu" charset="0"/>
                <a:cs typeface="Arial" panose="020B0604020202020204" pitchFamily="34" charset="0"/>
              </a:rPr>
              <a:t>Creating a chain ensemble</a:t>
            </a:r>
            <a:endParaRPr lang="en-US" altLang="en-US" sz="1800">
              <a:cs typeface="Arial" panose="020B0604020202020204" pitchFamily="34" charset="0"/>
            </a:endParaRPr>
          </a:p>
        </p:txBody>
      </p:sp>
      <p:grpSp>
        <p:nvGrpSpPr>
          <p:cNvPr id="48131" name="Group 40"/>
          <p:cNvGrpSpPr>
            <a:grpSpLocks noChangeAspect="1"/>
          </p:cNvGrpSpPr>
          <p:nvPr/>
        </p:nvGrpSpPr>
        <p:grpSpPr bwMode="auto">
          <a:xfrm>
            <a:off x="3175000" y="4013200"/>
            <a:ext cx="2771775" cy="1390650"/>
            <a:chOff x="0" y="0"/>
            <a:chExt cx="4365" cy="2190"/>
          </a:xfrm>
        </p:grpSpPr>
        <p:pic>
          <p:nvPicPr>
            <p:cNvPr id="48132" name="Picture 33" descr="8776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00" t="35001" r="29466" b="24200"/>
            <a:stretch>
              <a:fillRect/>
            </a:stretch>
          </p:blipFill>
          <p:spPr bwMode="auto">
            <a:xfrm>
              <a:off x="40" y="1630"/>
              <a:ext cx="570" cy="5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48133" name="Picture 34" descr="gi.ph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84" t="31818" r="32431" b="31137"/>
            <a:stretch>
              <a:fillRect/>
            </a:stretch>
          </p:blipFill>
          <p:spPr bwMode="auto">
            <a:xfrm>
              <a:off x="3763" y="0"/>
              <a:ext cx="602" cy="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48134" name="Picture 35" descr="gi.ph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84" t="31818" r="32431" b="31137"/>
            <a:stretch>
              <a:fillRect/>
            </a:stretch>
          </p:blipFill>
          <p:spPr bwMode="auto">
            <a:xfrm>
              <a:off x="3763" y="1588"/>
              <a:ext cx="602" cy="6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48135" name="Picture 37" descr="gi.ph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84" t="31818" r="32431" b="31137"/>
            <a:stretch>
              <a:fillRect/>
            </a:stretch>
          </p:blipFill>
          <p:spPr bwMode="auto">
            <a:xfrm flipH="1">
              <a:off x="0" y="10"/>
              <a:ext cx="613" cy="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48136" name="Group 45"/>
          <p:cNvGrpSpPr>
            <a:grpSpLocks/>
          </p:cNvGrpSpPr>
          <p:nvPr/>
        </p:nvGrpSpPr>
        <p:grpSpPr bwMode="auto">
          <a:xfrm>
            <a:off x="-80963" y="2917825"/>
            <a:ext cx="9358313" cy="3622675"/>
            <a:chOff x="0" y="0"/>
            <a:chExt cx="14786" cy="5704"/>
          </a:xfrm>
        </p:grpSpPr>
        <p:sp>
          <p:nvSpPr>
            <p:cNvPr id="48137" name="Text Box 27"/>
            <p:cNvSpPr txBox="1">
              <a:spLocks noChangeArrowheads="1"/>
            </p:cNvSpPr>
            <p:nvPr/>
          </p:nvSpPr>
          <p:spPr bwMode="auto">
            <a:xfrm>
              <a:off x="0" y="4889"/>
              <a:ext cx="14786" cy="8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2800">
                  <a:latin typeface="Ubuntu" charset="0"/>
                  <a:cs typeface="Arial" panose="020B0604020202020204" pitchFamily="34" charset="0"/>
                </a:rPr>
                <a:t>Apply ranker to validation set</a:t>
              </a:r>
              <a:endParaRPr lang="en-US" altLang="en-US" sz="1800">
                <a:cs typeface="Arial" panose="020B0604020202020204" pitchFamily="34" charset="0"/>
              </a:endParaRPr>
            </a:p>
          </p:txBody>
        </p:sp>
        <p:grpSp>
          <p:nvGrpSpPr>
            <p:cNvPr id="48138" name="Group 47"/>
            <p:cNvGrpSpPr>
              <a:grpSpLocks/>
            </p:cNvGrpSpPr>
            <p:nvPr/>
          </p:nvGrpSpPr>
          <p:grpSpPr bwMode="auto">
            <a:xfrm>
              <a:off x="3919" y="0"/>
              <a:ext cx="6925" cy="4772"/>
              <a:chOff x="-1" y="0"/>
              <a:chExt cx="6925" cy="4772"/>
            </a:xfrm>
          </p:grpSpPr>
          <p:sp>
            <p:nvSpPr>
              <p:cNvPr id="48139" name="Rectangle 29"/>
              <p:cNvSpPr>
                <a:spLocks noChangeArrowheads="1"/>
              </p:cNvSpPr>
              <p:nvPr/>
            </p:nvSpPr>
            <p:spPr bwMode="auto">
              <a:xfrm>
                <a:off x="3820" y="1460"/>
                <a:ext cx="2986" cy="1145"/>
              </a:xfrm>
              <a:prstGeom prst="rect">
                <a:avLst/>
              </a:prstGeom>
              <a:noFill/>
              <a:ln w="38100" cmpd="sng">
                <a:solidFill>
                  <a:schemeClr val="hlink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sp>
            <p:nvSpPr>
              <p:cNvPr id="48140" name="Rectangle 31"/>
              <p:cNvSpPr>
                <a:spLocks noChangeArrowheads="1"/>
              </p:cNvSpPr>
              <p:nvPr/>
            </p:nvSpPr>
            <p:spPr bwMode="auto">
              <a:xfrm>
                <a:off x="3835" y="3037"/>
                <a:ext cx="2986" cy="1147"/>
              </a:xfrm>
              <a:prstGeom prst="rect">
                <a:avLst/>
              </a:prstGeom>
              <a:noFill/>
              <a:ln w="38100" cmpd="sng">
                <a:solidFill>
                  <a:schemeClr val="hlink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sp>
            <p:nvSpPr>
              <p:cNvPr id="48141" name="Rectangle 32"/>
              <p:cNvSpPr>
                <a:spLocks noChangeArrowheads="1"/>
              </p:cNvSpPr>
              <p:nvPr/>
            </p:nvSpPr>
            <p:spPr bwMode="auto">
              <a:xfrm>
                <a:off x="79" y="3037"/>
                <a:ext cx="2986" cy="1145"/>
              </a:xfrm>
              <a:prstGeom prst="rect">
                <a:avLst/>
              </a:prstGeom>
              <a:noFill/>
              <a:ln w="38100" cmpd="sng">
                <a:solidFill>
                  <a:schemeClr val="hlink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sp>
            <p:nvSpPr>
              <p:cNvPr id="48142" name="Rectangle 36"/>
              <p:cNvSpPr>
                <a:spLocks noChangeArrowheads="1"/>
              </p:cNvSpPr>
              <p:nvPr/>
            </p:nvSpPr>
            <p:spPr bwMode="auto">
              <a:xfrm>
                <a:off x="79" y="1460"/>
                <a:ext cx="2986" cy="1145"/>
              </a:xfrm>
              <a:prstGeom prst="rect">
                <a:avLst/>
              </a:prstGeom>
              <a:noFill/>
              <a:ln w="38100" cmpd="sng">
                <a:solidFill>
                  <a:schemeClr val="hlink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sp>
            <p:nvSpPr>
              <p:cNvPr id="48143" name="AutoShape 30"/>
              <p:cNvSpPr>
                <a:spLocks noChangeArrowheads="1"/>
              </p:cNvSpPr>
              <p:nvPr/>
            </p:nvSpPr>
            <p:spPr bwMode="auto">
              <a:xfrm>
                <a:off x="-1" y="0"/>
                <a:ext cx="6925" cy="4772"/>
              </a:xfrm>
              <a:prstGeom prst="can">
                <a:avLst>
                  <a:gd name="adj" fmla="val 25000"/>
                </a:avLst>
              </a:prstGeom>
              <a:noFill/>
              <a:ln w="254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8144" name="Picture 38"/>
              <p:cNvPicPr>
                <a:picLocks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06" y="1527"/>
                <a:ext cx="995" cy="997"/>
              </a:xfrm>
              <a:prstGeom prst="rect">
                <a:avLst/>
              </a:prstGeom>
              <a:noFill/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48145" name="Picture 39"/>
              <p:cNvPicPr>
                <a:picLocks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41" y="1527"/>
                <a:ext cx="995" cy="997"/>
              </a:xfrm>
              <a:prstGeom prst="rect">
                <a:avLst/>
              </a:prstGeom>
              <a:noFill/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48146" name="Picture 40"/>
              <p:cNvPicPr>
                <a:picLocks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2" y="3117"/>
                <a:ext cx="998" cy="995"/>
              </a:xfrm>
              <a:prstGeom prst="rect">
                <a:avLst/>
              </a:prstGeom>
              <a:noFill/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48147" name="Picture 41"/>
              <p:cNvPicPr>
                <a:picLocks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02" y="3117"/>
                <a:ext cx="995" cy="995"/>
              </a:xfrm>
              <a:prstGeom prst="rect">
                <a:avLst/>
              </a:prstGeom>
              <a:noFill/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48148" name="Picture 42"/>
              <p:cNvPicPr>
                <a:picLocks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2" y="1527"/>
                <a:ext cx="998" cy="997"/>
              </a:xfrm>
              <a:prstGeom prst="rect">
                <a:avLst/>
              </a:prstGeom>
              <a:noFill/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48149" name="Picture 45"/>
              <p:cNvPicPr>
                <a:picLocks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41" y="3117"/>
                <a:ext cx="995" cy="995"/>
              </a:xfrm>
              <a:prstGeom prst="rect">
                <a:avLst/>
              </a:prstGeom>
              <a:noFill/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8150" name="Text Box 27"/>
              <p:cNvSpPr txBox="1">
                <a:spLocks noChangeArrowheads="1"/>
              </p:cNvSpPr>
              <p:nvPr/>
            </p:nvSpPr>
            <p:spPr bwMode="auto">
              <a:xfrm>
                <a:off x="1245" y="175"/>
                <a:ext cx="4298" cy="9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1600" dirty="0">
                    <a:latin typeface="Ubuntu" charset="0"/>
                    <a:cs typeface="Arial" panose="020B0604020202020204" pitchFamily="34" charset="0"/>
                  </a:rPr>
                  <a:t>Validation set</a:t>
                </a:r>
              </a:p>
              <a:p>
                <a:pPr algn="ctr" eaLnBrk="1" hangingPunct="1"/>
                <a:r>
                  <a:rPr lang="en-US" altLang="en-US" sz="1600" dirty="0">
                    <a:latin typeface="Ubuntu" charset="0"/>
                    <a:cs typeface="Arial" panose="020B0604020202020204" pitchFamily="34" charset="0"/>
                  </a:rPr>
                  <a:t>Attribute: </a:t>
                </a:r>
                <a:r>
                  <a:rPr lang="en-US" alt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Smile</a:t>
                </a:r>
              </a:p>
            </p:txBody>
          </p:sp>
          <p:pic>
            <p:nvPicPr>
              <p:cNvPr id="48151" name="Picture 60"/>
              <p:cNvPicPr>
                <a:picLocks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00" y="1527"/>
                <a:ext cx="998" cy="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48152" name="Picture 61"/>
              <p:cNvPicPr>
                <a:picLocks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06" y="3117"/>
                <a:ext cx="995" cy="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48153" name="Group 62"/>
          <p:cNvGrpSpPr>
            <a:grpSpLocks/>
          </p:cNvGrpSpPr>
          <p:nvPr/>
        </p:nvGrpSpPr>
        <p:grpSpPr bwMode="auto">
          <a:xfrm>
            <a:off x="2443163" y="3844925"/>
            <a:ext cx="6888162" cy="1730375"/>
            <a:chOff x="0" y="0"/>
            <a:chExt cx="10847" cy="2724"/>
          </a:xfrm>
        </p:grpSpPr>
        <p:sp>
          <p:nvSpPr>
            <p:cNvPr id="48154" name="Text Box 27"/>
            <p:cNvSpPr txBox="1">
              <a:spLocks noChangeArrowheads="1"/>
            </p:cNvSpPr>
            <p:nvPr/>
          </p:nvSpPr>
          <p:spPr bwMode="auto">
            <a:xfrm>
              <a:off x="6717" y="720"/>
              <a:ext cx="4130" cy="8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2800">
                  <a:latin typeface="Ubuntu" charset="0"/>
                  <a:cs typeface="Arial" panose="020B0604020202020204" pitchFamily="34" charset="0"/>
                </a:rPr>
                <a:t>Score: 3/4 </a:t>
              </a:r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8155" name="Rectangle 36"/>
            <p:cNvSpPr>
              <a:spLocks noChangeArrowheads="1"/>
            </p:cNvSpPr>
            <p:nvPr/>
          </p:nvSpPr>
          <p:spPr bwMode="auto">
            <a:xfrm>
              <a:off x="0" y="0"/>
              <a:ext cx="2987" cy="1145"/>
            </a:xfrm>
            <a:prstGeom prst="rect">
              <a:avLst/>
            </a:prstGeom>
            <a:noFill/>
            <a:ln w="50800" cmpd="sng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8156" name="Rectangle 36"/>
            <p:cNvSpPr>
              <a:spLocks noChangeArrowheads="1"/>
            </p:cNvSpPr>
            <p:nvPr/>
          </p:nvSpPr>
          <p:spPr bwMode="auto">
            <a:xfrm>
              <a:off x="3740" y="0"/>
              <a:ext cx="2987" cy="1145"/>
            </a:xfrm>
            <a:prstGeom prst="rect">
              <a:avLst/>
            </a:prstGeom>
            <a:noFill/>
            <a:ln w="50800" cmpd="sng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8157" name="Rectangle 36"/>
            <p:cNvSpPr>
              <a:spLocks noChangeArrowheads="1"/>
            </p:cNvSpPr>
            <p:nvPr/>
          </p:nvSpPr>
          <p:spPr bwMode="auto">
            <a:xfrm>
              <a:off x="0" y="1579"/>
              <a:ext cx="2987" cy="1145"/>
            </a:xfrm>
            <a:prstGeom prst="rect">
              <a:avLst/>
            </a:prstGeom>
            <a:noFill/>
            <a:ln w="50800" cmpd="sng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8158" name="Rectangle 36"/>
            <p:cNvSpPr>
              <a:spLocks noChangeArrowheads="1"/>
            </p:cNvSpPr>
            <p:nvPr/>
          </p:nvSpPr>
          <p:spPr bwMode="auto">
            <a:xfrm>
              <a:off x="3755" y="1577"/>
              <a:ext cx="2987" cy="1147"/>
            </a:xfrm>
            <a:prstGeom prst="rect">
              <a:avLst/>
            </a:prstGeom>
            <a:noFill/>
            <a:ln w="50800" cmpd="sng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</p:grpSp>
      <p:grpSp>
        <p:nvGrpSpPr>
          <p:cNvPr id="48159" name="Group 31"/>
          <p:cNvGrpSpPr>
            <a:grpSpLocks/>
          </p:cNvGrpSpPr>
          <p:nvPr/>
        </p:nvGrpSpPr>
        <p:grpSpPr bwMode="auto">
          <a:xfrm>
            <a:off x="-82550" y="1158875"/>
            <a:ext cx="9356725" cy="1468438"/>
            <a:chOff x="0" y="0"/>
            <a:chExt cx="14760" cy="2313"/>
          </a:xfrm>
        </p:grpSpPr>
        <p:sp>
          <p:nvSpPr>
            <p:cNvPr id="48160" name="Text Box 27"/>
            <p:cNvSpPr txBox="1">
              <a:spLocks noChangeArrowheads="1"/>
            </p:cNvSpPr>
            <p:nvPr/>
          </p:nvSpPr>
          <p:spPr bwMode="auto">
            <a:xfrm>
              <a:off x="0" y="1498"/>
              <a:ext cx="14760" cy="8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2800">
                  <a:latin typeface="Ubuntu" charset="0"/>
                  <a:cs typeface="Arial" panose="020B0604020202020204" pitchFamily="34" charset="0"/>
                </a:rPr>
                <a:t>Train SVM ranker with discovered patches</a:t>
              </a:r>
            </a:p>
          </p:txBody>
        </p:sp>
        <p:grpSp>
          <p:nvGrpSpPr>
            <p:cNvPr id="48161" name="Group 33"/>
            <p:cNvGrpSpPr>
              <a:grpSpLocks/>
            </p:cNvGrpSpPr>
            <p:nvPr/>
          </p:nvGrpSpPr>
          <p:grpSpPr bwMode="auto">
            <a:xfrm>
              <a:off x="926" y="0"/>
              <a:ext cx="12864" cy="1468"/>
              <a:chOff x="0" y="0"/>
              <a:chExt cx="12864" cy="1468"/>
            </a:xfrm>
          </p:grpSpPr>
          <p:sp>
            <p:nvSpPr>
              <p:cNvPr id="48162" name="Rectangle 3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2865" cy="1468"/>
              </a:xfrm>
              <a:prstGeom prst="rect">
                <a:avLst/>
              </a:pr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grpSp>
            <p:nvGrpSpPr>
              <p:cNvPr id="48163" name="Group 4"/>
              <p:cNvGrpSpPr>
                <a:grpSpLocks/>
              </p:cNvGrpSpPr>
              <p:nvPr/>
            </p:nvGrpSpPr>
            <p:grpSpPr bwMode="auto">
              <a:xfrm>
                <a:off x="101" y="168"/>
                <a:ext cx="12662" cy="1132"/>
                <a:chOff x="0" y="0"/>
                <a:chExt cx="12661" cy="1132"/>
              </a:xfrm>
            </p:grpSpPr>
            <p:grpSp>
              <p:nvGrpSpPr>
                <p:cNvPr id="48164" name="Group 5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1132" cy="1132"/>
                  <a:chOff x="0" y="0"/>
                  <a:chExt cx="1132" cy="1132"/>
                </a:xfrm>
              </p:grpSpPr>
              <p:pic>
                <p:nvPicPr>
                  <p:cNvPr id="48165" name="Picture 6"/>
                  <p:cNvPicPr>
                    <a:picLocks noChangeArrowheads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1" y="0"/>
                    <a:ext cx="1131" cy="113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>
                              <a:alpha val="73000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48166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457" y="560"/>
                    <a:ext cx="240" cy="245"/>
                  </a:xfrm>
                  <a:prstGeom prst="rect">
                    <a:avLst/>
                  </a:prstGeom>
                  <a:noFill/>
                  <a:ln w="25400" cmpd="sng">
                    <a:solidFill>
                      <a:srgbClr val="3366FF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>
                              <a:alpha val="73000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lIns="90170" tIns="46990" rIns="90170" bIns="46990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eaLnBrk="1" hangingPunct="1"/>
                    <a:endParaRPr lang="en-US" altLang="en-US" sz="1800"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48167" name="Group 8"/>
                <p:cNvGrpSpPr>
                  <a:grpSpLocks/>
                </p:cNvGrpSpPr>
                <p:nvPr/>
              </p:nvGrpSpPr>
              <p:grpSpPr bwMode="auto">
                <a:xfrm>
                  <a:off x="1153" y="0"/>
                  <a:ext cx="1131" cy="1132"/>
                  <a:chOff x="0" y="0"/>
                  <a:chExt cx="1132" cy="1132"/>
                </a:xfrm>
              </p:grpSpPr>
              <p:pic>
                <p:nvPicPr>
                  <p:cNvPr id="48168" name="Picture 9"/>
                  <p:cNvPicPr>
                    <a:picLocks noChangeArrowheads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0"/>
                    <a:ext cx="1132" cy="113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>
                              <a:alpha val="73000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48169" name="Rectangle 15"/>
                  <p:cNvSpPr>
                    <a:spLocks noChangeArrowheads="1"/>
                  </p:cNvSpPr>
                  <p:nvPr/>
                </p:nvSpPr>
                <p:spPr bwMode="auto">
                  <a:xfrm>
                    <a:off x="411" y="520"/>
                    <a:ext cx="281" cy="275"/>
                  </a:xfrm>
                  <a:prstGeom prst="rect">
                    <a:avLst/>
                  </a:prstGeom>
                  <a:noFill/>
                  <a:ln w="25400" cmpd="sng">
                    <a:solidFill>
                      <a:srgbClr val="3366FF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>
                              <a:alpha val="73000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lIns="90170" tIns="46990" rIns="90170" bIns="46990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eaLnBrk="1" hangingPunct="1"/>
                    <a:endParaRPr lang="en-US" altLang="en-US" sz="1800"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48170" name="Group 11"/>
                <p:cNvGrpSpPr>
                  <a:grpSpLocks/>
                </p:cNvGrpSpPr>
                <p:nvPr/>
              </p:nvGrpSpPr>
              <p:grpSpPr bwMode="auto">
                <a:xfrm>
                  <a:off x="2305" y="0"/>
                  <a:ext cx="1132" cy="1132"/>
                  <a:chOff x="0" y="0"/>
                  <a:chExt cx="1132" cy="1132"/>
                </a:xfrm>
              </p:grpSpPr>
              <p:pic>
                <p:nvPicPr>
                  <p:cNvPr id="48171" name="Picture 12"/>
                  <p:cNvPicPr>
                    <a:picLocks noChangeArrowheads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0"/>
                    <a:ext cx="1131" cy="113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>
                              <a:alpha val="73000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48172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450" y="577"/>
                    <a:ext cx="250" cy="253"/>
                  </a:xfrm>
                  <a:prstGeom prst="rect">
                    <a:avLst/>
                  </a:prstGeom>
                  <a:noFill/>
                  <a:ln w="25400" cmpd="sng">
                    <a:solidFill>
                      <a:srgbClr val="3366FF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>
                              <a:alpha val="73000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lIns="90170" tIns="46990" rIns="90170" bIns="46990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eaLnBrk="1" hangingPunct="1"/>
                    <a:endParaRPr lang="en-US" altLang="en-US" sz="1800"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48173" name="Group 14"/>
                <p:cNvGrpSpPr>
                  <a:grpSpLocks/>
                </p:cNvGrpSpPr>
                <p:nvPr/>
              </p:nvGrpSpPr>
              <p:grpSpPr bwMode="auto">
                <a:xfrm>
                  <a:off x="3458" y="0"/>
                  <a:ext cx="1132" cy="1132"/>
                  <a:chOff x="0" y="0"/>
                  <a:chExt cx="1132" cy="1132"/>
                </a:xfrm>
              </p:grpSpPr>
              <p:pic>
                <p:nvPicPr>
                  <p:cNvPr id="48174" name="Picture 15"/>
                  <p:cNvPicPr>
                    <a:picLocks noChangeArrowheads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" y="0"/>
                    <a:ext cx="1131" cy="113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>
                              <a:alpha val="73000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48175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449" y="547"/>
                    <a:ext cx="238" cy="240"/>
                  </a:xfrm>
                  <a:prstGeom prst="rect">
                    <a:avLst/>
                  </a:prstGeom>
                  <a:noFill/>
                  <a:ln w="25400" cmpd="sng">
                    <a:solidFill>
                      <a:srgbClr val="3366FF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>
                              <a:alpha val="73000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lIns="90170" tIns="46990" rIns="90170" bIns="46990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eaLnBrk="1" hangingPunct="1"/>
                    <a:endParaRPr lang="en-US" altLang="en-US" sz="1800"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48176" name="Group 17"/>
                <p:cNvGrpSpPr>
                  <a:grpSpLocks/>
                </p:cNvGrpSpPr>
                <p:nvPr/>
              </p:nvGrpSpPr>
              <p:grpSpPr bwMode="auto">
                <a:xfrm>
                  <a:off x="4611" y="0"/>
                  <a:ext cx="1132" cy="1132"/>
                  <a:chOff x="0" y="0"/>
                  <a:chExt cx="1132" cy="1132"/>
                </a:xfrm>
              </p:grpSpPr>
              <p:pic>
                <p:nvPicPr>
                  <p:cNvPr id="48177" name="Picture 18"/>
                  <p:cNvPicPr>
                    <a:picLocks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1" y="0"/>
                    <a:ext cx="1134" cy="113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>
                              <a:alpha val="73000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48178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485" y="560"/>
                    <a:ext cx="258" cy="258"/>
                  </a:xfrm>
                  <a:prstGeom prst="rect">
                    <a:avLst/>
                  </a:prstGeom>
                  <a:noFill/>
                  <a:ln w="25400" cmpd="sng">
                    <a:solidFill>
                      <a:srgbClr val="3366FF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>
                              <a:alpha val="73000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lIns="90170" tIns="46990" rIns="90170" bIns="46990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eaLnBrk="1" hangingPunct="1"/>
                    <a:endParaRPr lang="en-US" altLang="en-US" sz="1800"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48179" name="Group 20"/>
                <p:cNvGrpSpPr>
                  <a:grpSpLocks/>
                </p:cNvGrpSpPr>
                <p:nvPr/>
              </p:nvGrpSpPr>
              <p:grpSpPr bwMode="auto">
                <a:xfrm>
                  <a:off x="6917" y="0"/>
                  <a:ext cx="1132" cy="1132"/>
                  <a:chOff x="0" y="0"/>
                  <a:chExt cx="1132" cy="1132"/>
                </a:xfrm>
              </p:grpSpPr>
              <p:pic>
                <p:nvPicPr>
                  <p:cNvPr id="48180" name="Picture 21"/>
                  <p:cNvPicPr>
                    <a:picLocks noChangeArrowheads="1"/>
                  </p:cNvPicPr>
                  <p:nvPr/>
                </p:nvPicPr>
                <p:blipFill>
                  <a:blip r:embed="rId1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" y="0"/>
                    <a:ext cx="1131" cy="113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>
                              <a:alpha val="73000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48181" name="Rectangle 33"/>
                  <p:cNvSpPr>
                    <a:spLocks noChangeArrowheads="1"/>
                  </p:cNvSpPr>
                  <p:nvPr/>
                </p:nvSpPr>
                <p:spPr bwMode="auto">
                  <a:xfrm>
                    <a:off x="447" y="562"/>
                    <a:ext cx="260" cy="238"/>
                  </a:xfrm>
                  <a:prstGeom prst="rect">
                    <a:avLst/>
                  </a:prstGeom>
                  <a:noFill/>
                  <a:ln w="25400" cmpd="sng">
                    <a:solidFill>
                      <a:srgbClr val="3366FF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>
                              <a:alpha val="73000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lIns="90170" tIns="46990" rIns="90170" bIns="46990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eaLnBrk="1" hangingPunct="1"/>
                    <a:endParaRPr lang="en-US" altLang="en-US" sz="1800"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48182" name="Group 23"/>
                <p:cNvGrpSpPr>
                  <a:grpSpLocks/>
                </p:cNvGrpSpPr>
                <p:nvPr/>
              </p:nvGrpSpPr>
              <p:grpSpPr bwMode="auto">
                <a:xfrm>
                  <a:off x="5764" y="0"/>
                  <a:ext cx="1132" cy="1132"/>
                  <a:chOff x="0" y="0"/>
                  <a:chExt cx="1132" cy="1132"/>
                </a:xfrm>
              </p:grpSpPr>
              <p:pic>
                <p:nvPicPr>
                  <p:cNvPr id="48183" name="Picture 24"/>
                  <p:cNvPicPr>
                    <a:picLocks noChangeArrowheads="1"/>
                  </p:cNvPicPr>
                  <p:nvPr/>
                </p:nvPicPr>
                <p:blipFill>
                  <a:blip r:embed="rId1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0"/>
                    <a:ext cx="1131" cy="113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>
                              <a:alpha val="73000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48184" name="Rectangle 35"/>
                  <p:cNvSpPr>
                    <a:spLocks noChangeArrowheads="1"/>
                  </p:cNvSpPr>
                  <p:nvPr/>
                </p:nvSpPr>
                <p:spPr bwMode="auto">
                  <a:xfrm>
                    <a:off x="418" y="587"/>
                    <a:ext cx="263" cy="240"/>
                  </a:xfrm>
                  <a:prstGeom prst="rect">
                    <a:avLst/>
                  </a:prstGeom>
                  <a:noFill/>
                  <a:ln w="25400" cmpd="sng">
                    <a:solidFill>
                      <a:srgbClr val="3366FF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>
                              <a:alpha val="73000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lIns="90170" tIns="46990" rIns="90170" bIns="46990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eaLnBrk="1" hangingPunct="1"/>
                    <a:endParaRPr lang="en-US" altLang="en-US" sz="1800"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48185" name="Group 26"/>
                <p:cNvGrpSpPr>
                  <a:grpSpLocks/>
                </p:cNvGrpSpPr>
                <p:nvPr/>
              </p:nvGrpSpPr>
              <p:grpSpPr bwMode="auto">
                <a:xfrm>
                  <a:off x="8070" y="0"/>
                  <a:ext cx="1132" cy="1132"/>
                  <a:chOff x="0" y="0"/>
                  <a:chExt cx="1132" cy="1132"/>
                </a:xfrm>
              </p:grpSpPr>
              <p:pic>
                <p:nvPicPr>
                  <p:cNvPr id="48186" name="Picture 27"/>
                  <p:cNvPicPr>
                    <a:picLocks noChangeArrowheads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" y="0"/>
                    <a:ext cx="1131" cy="113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>
                              <a:alpha val="73000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48187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510" y="602"/>
                    <a:ext cx="210" cy="208"/>
                  </a:xfrm>
                  <a:prstGeom prst="rect">
                    <a:avLst/>
                  </a:prstGeom>
                  <a:noFill/>
                  <a:ln w="25400" cmpd="sng">
                    <a:solidFill>
                      <a:srgbClr val="3366FF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>
                              <a:alpha val="73000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lIns="90170" tIns="46990" rIns="90170" bIns="46990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eaLnBrk="1" hangingPunct="1"/>
                    <a:endParaRPr lang="en-US" altLang="en-US" sz="1800"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48188" name="Group 29"/>
                <p:cNvGrpSpPr>
                  <a:grpSpLocks/>
                </p:cNvGrpSpPr>
                <p:nvPr/>
              </p:nvGrpSpPr>
              <p:grpSpPr bwMode="auto">
                <a:xfrm>
                  <a:off x="9223" y="0"/>
                  <a:ext cx="1132" cy="1132"/>
                  <a:chOff x="0" y="0"/>
                  <a:chExt cx="1132" cy="1132"/>
                </a:xfrm>
              </p:grpSpPr>
              <p:pic>
                <p:nvPicPr>
                  <p:cNvPr id="48189" name="Picture 30"/>
                  <p:cNvPicPr>
                    <a:picLocks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" y="0"/>
                    <a:ext cx="1134" cy="113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>
                              <a:alpha val="73000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48190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481" y="555"/>
                    <a:ext cx="208" cy="215"/>
                  </a:xfrm>
                  <a:prstGeom prst="rect">
                    <a:avLst/>
                  </a:prstGeom>
                  <a:noFill/>
                  <a:ln w="25400" cmpd="sng">
                    <a:solidFill>
                      <a:srgbClr val="3366FF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>
                              <a:alpha val="73000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lIns="90170" tIns="46990" rIns="90170" bIns="46990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eaLnBrk="1" hangingPunct="1"/>
                    <a:endParaRPr lang="en-US" altLang="en-US" sz="1800"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48191" name="Group 32"/>
                <p:cNvGrpSpPr>
                  <a:grpSpLocks/>
                </p:cNvGrpSpPr>
                <p:nvPr/>
              </p:nvGrpSpPr>
              <p:grpSpPr bwMode="auto">
                <a:xfrm>
                  <a:off x="10376" y="0"/>
                  <a:ext cx="1132" cy="1132"/>
                  <a:chOff x="0" y="0"/>
                  <a:chExt cx="1132" cy="1132"/>
                </a:xfrm>
              </p:grpSpPr>
              <p:pic>
                <p:nvPicPr>
                  <p:cNvPr id="48192" name="Picture 33"/>
                  <p:cNvPicPr>
                    <a:picLocks noChangeArrowheads="1"/>
                  </p:cNvPicPr>
                  <p:nvPr/>
                </p:nvPicPr>
                <p:blipFill>
                  <a:blip r:embed="rId2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" y="0"/>
                    <a:ext cx="1131" cy="113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>
                              <a:alpha val="73000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48193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512" y="587"/>
                    <a:ext cx="218" cy="223"/>
                  </a:xfrm>
                  <a:prstGeom prst="rect">
                    <a:avLst/>
                  </a:prstGeom>
                  <a:noFill/>
                  <a:ln w="25400" cmpd="sng">
                    <a:solidFill>
                      <a:srgbClr val="3366FF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>
                              <a:alpha val="73000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lIns="90170" tIns="46990" rIns="90170" bIns="46990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eaLnBrk="1" hangingPunct="1"/>
                    <a:endParaRPr lang="en-US" altLang="en-US" sz="1800"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48194" name="Group 35"/>
                <p:cNvGrpSpPr>
                  <a:grpSpLocks/>
                </p:cNvGrpSpPr>
                <p:nvPr/>
              </p:nvGrpSpPr>
              <p:grpSpPr bwMode="auto">
                <a:xfrm>
                  <a:off x="11529" y="0"/>
                  <a:ext cx="1132" cy="1132"/>
                  <a:chOff x="0" y="0"/>
                  <a:chExt cx="1132" cy="1132"/>
                </a:xfrm>
              </p:grpSpPr>
              <p:pic>
                <p:nvPicPr>
                  <p:cNvPr id="48195" name="Picture 36"/>
                  <p:cNvPicPr>
                    <a:picLocks noChangeArrowheads="1"/>
                  </p:cNvPicPr>
                  <p:nvPr/>
                </p:nvPicPr>
                <p:blipFill>
                  <a:blip r:embed="rId2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" y="0"/>
                    <a:ext cx="1131" cy="113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>
                              <a:alpha val="73000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48196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473" y="570"/>
                    <a:ext cx="208" cy="210"/>
                  </a:xfrm>
                  <a:prstGeom prst="rect">
                    <a:avLst/>
                  </a:prstGeom>
                  <a:noFill/>
                  <a:ln w="25400" cmpd="sng">
                    <a:solidFill>
                      <a:srgbClr val="3366FF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>
                              <a:alpha val="73000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lIns="90170" tIns="46990" rIns="90170" bIns="46990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eaLnBrk="1" hangingPunct="1"/>
                    <a:endParaRPr lang="en-US" altLang="en-US" sz="1800">
                      <a:cs typeface="Arial" panose="020B0604020202020204" pitchFamily="34" charset="0"/>
                    </a:endParaRPr>
                  </a:p>
                </p:txBody>
              </p:sp>
            </p:grpSp>
          </p:grpSp>
        </p:grpSp>
        <p:sp>
          <p:nvSpPr>
            <p:cNvPr id="48197" name="Rectangle 118"/>
            <p:cNvSpPr>
              <a:spLocks noChangeArrowheads="1"/>
            </p:cNvSpPr>
            <p:nvPr/>
          </p:nvSpPr>
          <p:spPr bwMode="auto">
            <a:xfrm>
              <a:off x="924" y="43"/>
              <a:ext cx="12865" cy="1408"/>
            </a:xfrm>
            <a:prstGeom prst="rect">
              <a:avLst/>
            </a:prstGeom>
            <a:noFill/>
            <a:ln w="25400" cmpd="sng">
              <a:solidFill>
                <a:srgbClr val="3366FF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</p:grpSp>
      <p:grpSp>
        <p:nvGrpSpPr>
          <p:cNvPr id="48198" name="Group 70"/>
          <p:cNvGrpSpPr>
            <a:grpSpLocks/>
          </p:cNvGrpSpPr>
          <p:nvPr/>
        </p:nvGrpSpPr>
        <p:grpSpPr bwMode="auto">
          <a:xfrm>
            <a:off x="2730500" y="4235450"/>
            <a:ext cx="3673475" cy="1106488"/>
            <a:chOff x="0" y="0"/>
            <a:chExt cx="5786" cy="1742"/>
          </a:xfrm>
        </p:grpSpPr>
        <p:sp>
          <p:nvSpPr>
            <p:cNvPr id="48199" name="Rectangle 71"/>
            <p:cNvSpPr>
              <a:spLocks noChangeArrowheads="1"/>
            </p:cNvSpPr>
            <p:nvPr/>
          </p:nvSpPr>
          <p:spPr bwMode="auto">
            <a:xfrm>
              <a:off x="0" y="0"/>
              <a:ext cx="135" cy="120"/>
            </a:xfrm>
            <a:prstGeom prst="rect">
              <a:avLst/>
            </a:prstGeom>
            <a:noFill/>
            <a:ln w="25400" cmpd="sng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8200" name="Rectangle 72"/>
            <p:cNvSpPr>
              <a:spLocks noChangeArrowheads="1"/>
            </p:cNvSpPr>
            <p:nvPr/>
          </p:nvSpPr>
          <p:spPr bwMode="auto">
            <a:xfrm>
              <a:off x="1853" y="15"/>
              <a:ext cx="220" cy="227"/>
            </a:xfrm>
            <a:prstGeom prst="rect">
              <a:avLst/>
            </a:prstGeom>
            <a:noFill/>
            <a:ln w="25400" cmpd="sng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8201" name="Rectangle 73"/>
            <p:cNvSpPr>
              <a:spLocks noChangeArrowheads="1"/>
            </p:cNvSpPr>
            <p:nvPr/>
          </p:nvSpPr>
          <p:spPr bwMode="auto">
            <a:xfrm>
              <a:off x="43" y="1592"/>
              <a:ext cx="170" cy="150"/>
            </a:xfrm>
            <a:prstGeom prst="rect">
              <a:avLst/>
            </a:prstGeom>
            <a:noFill/>
            <a:ln w="25400" cmpd="sng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8202" name="Rectangle 74"/>
            <p:cNvSpPr>
              <a:spLocks noChangeArrowheads="1"/>
            </p:cNvSpPr>
            <p:nvPr/>
          </p:nvSpPr>
          <p:spPr bwMode="auto">
            <a:xfrm>
              <a:off x="5608" y="1557"/>
              <a:ext cx="178" cy="157"/>
            </a:xfrm>
            <a:prstGeom prst="rect">
              <a:avLst/>
            </a:prstGeom>
            <a:noFill/>
            <a:ln w="25400" cmpd="sng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8203" name="Rectangle 75"/>
            <p:cNvSpPr>
              <a:spLocks noChangeArrowheads="1"/>
            </p:cNvSpPr>
            <p:nvPr/>
          </p:nvSpPr>
          <p:spPr bwMode="auto">
            <a:xfrm>
              <a:off x="3761" y="1545"/>
              <a:ext cx="178" cy="157"/>
            </a:xfrm>
            <a:prstGeom prst="rect">
              <a:avLst/>
            </a:prstGeom>
            <a:noFill/>
            <a:ln w="25400" cmpd="sng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8204" name="Rectangle 76"/>
            <p:cNvSpPr>
              <a:spLocks noChangeArrowheads="1"/>
            </p:cNvSpPr>
            <p:nvPr/>
          </p:nvSpPr>
          <p:spPr bwMode="auto">
            <a:xfrm>
              <a:off x="1858" y="1567"/>
              <a:ext cx="178" cy="157"/>
            </a:xfrm>
            <a:prstGeom prst="rect">
              <a:avLst/>
            </a:prstGeom>
            <a:noFill/>
            <a:ln w="25400" cmpd="sng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8205" name="Rectangle 77"/>
            <p:cNvSpPr>
              <a:spLocks noChangeArrowheads="1"/>
            </p:cNvSpPr>
            <p:nvPr/>
          </p:nvSpPr>
          <p:spPr bwMode="auto">
            <a:xfrm>
              <a:off x="3781" y="0"/>
              <a:ext cx="178" cy="160"/>
            </a:xfrm>
            <a:prstGeom prst="rect">
              <a:avLst/>
            </a:prstGeom>
            <a:noFill/>
            <a:ln w="25400" cmpd="sng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8206" name="Rectangle 78"/>
            <p:cNvSpPr>
              <a:spLocks noChangeArrowheads="1"/>
            </p:cNvSpPr>
            <p:nvPr/>
          </p:nvSpPr>
          <p:spPr bwMode="auto">
            <a:xfrm>
              <a:off x="5601" y="7"/>
              <a:ext cx="180" cy="157"/>
            </a:xfrm>
            <a:prstGeom prst="rect">
              <a:avLst/>
            </a:prstGeom>
            <a:noFill/>
            <a:ln w="25400" cmpd="sng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2"/>
          <p:cNvSpPr txBox="1">
            <a:spLocks noChangeArrowheads="1"/>
          </p:cNvSpPr>
          <p:nvPr/>
        </p:nvSpPr>
        <p:spPr bwMode="auto">
          <a:xfrm>
            <a:off x="31750" y="471488"/>
            <a:ext cx="9086850" cy="70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4000">
                <a:latin typeface="Ubuntu" charset="0"/>
                <a:cs typeface="Arial" panose="020B0604020202020204" pitchFamily="34" charset="0"/>
              </a:rPr>
              <a:t>Creating a chain ensemble</a:t>
            </a:r>
            <a:endParaRPr lang="en-US" altLang="en-US" sz="1800">
              <a:cs typeface="Arial" panose="020B0604020202020204" pitchFamily="34" charset="0"/>
            </a:endParaRPr>
          </a:p>
        </p:txBody>
      </p:sp>
      <p:grpSp>
        <p:nvGrpSpPr>
          <p:cNvPr id="49155" name="Group 129"/>
          <p:cNvGrpSpPr>
            <a:grpSpLocks/>
          </p:cNvGrpSpPr>
          <p:nvPr/>
        </p:nvGrpSpPr>
        <p:grpSpPr bwMode="auto">
          <a:xfrm>
            <a:off x="0" y="1244600"/>
            <a:ext cx="976313" cy="5013325"/>
            <a:chOff x="0" y="0"/>
            <a:chExt cx="1564" cy="7894"/>
          </a:xfrm>
        </p:grpSpPr>
        <p:sp>
          <p:nvSpPr>
            <p:cNvPr id="49156" name="Arrow 1252"/>
            <p:cNvSpPr>
              <a:spLocks noChangeShapeType="1"/>
            </p:cNvSpPr>
            <p:nvPr/>
          </p:nvSpPr>
          <p:spPr bwMode="auto">
            <a:xfrm>
              <a:off x="651" y="0"/>
              <a:ext cx="0" cy="7864"/>
            </a:xfrm>
            <a:prstGeom prst="line">
              <a:avLst/>
            </a:prstGeom>
            <a:noFill/>
            <a:ln w="63500" cmpd="sng">
              <a:solidFill>
                <a:srgbClr val="3366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9157" name="Text Box 119"/>
            <p:cNvSpPr txBox="1">
              <a:spLocks noChangeArrowheads="1"/>
            </p:cNvSpPr>
            <p:nvPr/>
          </p:nvSpPr>
          <p:spPr bwMode="auto">
            <a:xfrm>
              <a:off x="0" y="0"/>
              <a:ext cx="786" cy="16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>
                  <a:latin typeface="Ubuntu" charset="0"/>
                  <a:cs typeface="Arial" panose="020B0604020202020204" pitchFamily="34" charset="0"/>
                </a:rPr>
                <a:t>Scores</a:t>
              </a:r>
            </a:p>
          </p:txBody>
        </p:sp>
        <p:sp>
          <p:nvSpPr>
            <p:cNvPr id="49158" name="Text Box 120"/>
            <p:cNvSpPr txBox="1">
              <a:spLocks noChangeArrowheads="1"/>
            </p:cNvSpPr>
            <p:nvPr/>
          </p:nvSpPr>
          <p:spPr bwMode="auto">
            <a:xfrm>
              <a:off x="699" y="0"/>
              <a:ext cx="865" cy="16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>
                  <a:latin typeface="Ubuntu" charset="0"/>
                  <a:cs typeface="Arial" panose="020B0604020202020204" pitchFamily="34" charset="0"/>
                </a:rPr>
                <a:t>High</a:t>
              </a:r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9159" name="Text Box 121"/>
            <p:cNvSpPr txBox="1">
              <a:spLocks noChangeArrowheads="1"/>
            </p:cNvSpPr>
            <p:nvPr/>
          </p:nvSpPr>
          <p:spPr bwMode="auto">
            <a:xfrm>
              <a:off x="699" y="6209"/>
              <a:ext cx="865" cy="16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r>
                <a:rPr lang="en-US" altLang="en-US">
                  <a:latin typeface="Ubuntu" charset="0"/>
                  <a:cs typeface="Arial" panose="020B0604020202020204" pitchFamily="34" charset="0"/>
                </a:rPr>
                <a:t>Low</a:t>
              </a:r>
              <a:endParaRPr lang="en-US" altLang="en-US" sz="1800">
                <a:cs typeface="Arial" panose="020B0604020202020204" pitchFamily="34" charset="0"/>
              </a:endParaRPr>
            </a:p>
          </p:txBody>
        </p:sp>
      </p:grpSp>
      <p:sp>
        <p:nvSpPr>
          <p:cNvPr id="49160" name="Line 122"/>
          <p:cNvSpPr>
            <a:spLocks noChangeShapeType="1"/>
          </p:cNvSpPr>
          <p:nvPr/>
        </p:nvSpPr>
        <p:spPr bwMode="auto">
          <a:xfrm>
            <a:off x="763588" y="4316413"/>
            <a:ext cx="8355012" cy="1587"/>
          </a:xfrm>
          <a:prstGeom prst="line">
            <a:avLst/>
          </a:prstGeom>
          <a:noFill/>
          <a:ln w="63500" cmpd="sng">
            <a:solidFill>
              <a:schemeClr val="fol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grpSp>
        <p:nvGrpSpPr>
          <p:cNvPr id="49161" name="Group 9"/>
          <p:cNvGrpSpPr>
            <a:grpSpLocks/>
          </p:cNvGrpSpPr>
          <p:nvPr/>
        </p:nvGrpSpPr>
        <p:grpSpPr bwMode="auto">
          <a:xfrm>
            <a:off x="877888" y="1168400"/>
            <a:ext cx="8169275" cy="931863"/>
            <a:chOff x="0" y="0"/>
            <a:chExt cx="12864" cy="1468"/>
          </a:xfrm>
        </p:grpSpPr>
        <p:sp>
          <p:nvSpPr>
            <p:cNvPr id="49162" name="Rectangle 10"/>
            <p:cNvSpPr>
              <a:spLocks noChangeArrowheads="1"/>
            </p:cNvSpPr>
            <p:nvPr/>
          </p:nvSpPr>
          <p:spPr bwMode="auto">
            <a:xfrm>
              <a:off x="0" y="0"/>
              <a:ext cx="12864" cy="1468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cs typeface="Arial" panose="020B0604020202020204" pitchFamily="34" charset="0"/>
              </a:endParaRPr>
            </a:p>
          </p:txBody>
        </p:sp>
        <p:grpSp>
          <p:nvGrpSpPr>
            <p:cNvPr id="49163" name="Group 4"/>
            <p:cNvGrpSpPr>
              <a:grpSpLocks/>
            </p:cNvGrpSpPr>
            <p:nvPr/>
          </p:nvGrpSpPr>
          <p:grpSpPr bwMode="auto">
            <a:xfrm>
              <a:off x="101" y="168"/>
              <a:ext cx="12662" cy="1132"/>
              <a:chOff x="0" y="0"/>
              <a:chExt cx="12661" cy="1132"/>
            </a:xfrm>
          </p:grpSpPr>
          <p:grpSp>
            <p:nvGrpSpPr>
              <p:cNvPr id="49164" name="Group 5"/>
              <p:cNvGrpSpPr>
                <a:grpSpLocks/>
              </p:cNvGrpSpPr>
              <p:nvPr/>
            </p:nvGrpSpPr>
            <p:grpSpPr bwMode="auto">
              <a:xfrm>
                <a:off x="0" y="0"/>
                <a:ext cx="1132" cy="1132"/>
                <a:chOff x="0" y="0"/>
                <a:chExt cx="1132" cy="1132"/>
              </a:xfrm>
            </p:grpSpPr>
            <p:pic>
              <p:nvPicPr>
                <p:cNvPr id="49165" name="Picture 6"/>
                <p:cNvPicPr>
                  <a:picLocks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" y="0"/>
                  <a:ext cx="1132" cy="11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>
                            <a:alpha val="73000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49166" name="Rectangle 11"/>
                <p:cNvSpPr>
                  <a:spLocks noChangeArrowheads="1"/>
                </p:cNvSpPr>
                <p:nvPr/>
              </p:nvSpPr>
              <p:spPr bwMode="auto">
                <a:xfrm>
                  <a:off x="456" y="560"/>
                  <a:ext cx="242" cy="245"/>
                </a:xfrm>
                <a:prstGeom prst="rect">
                  <a:avLst/>
                </a:prstGeom>
                <a:noFill/>
                <a:ln w="25400" cmpd="sng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>
                            <a:alpha val="73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90170" tIns="46990" rIns="90170" bIns="46990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9167" name="Group 8"/>
              <p:cNvGrpSpPr>
                <a:grpSpLocks/>
              </p:cNvGrpSpPr>
              <p:nvPr/>
            </p:nvGrpSpPr>
            <p:grpSpPr bwMode="auto">
              <a:xfrm>
                <a:off x="1153" y="0"/>
                <a:ext cx="1131" cy="1132"/>
                <a:chOff x="0" y="0"/>
                <a:chExt cx="1132" cy="1132"/>
              </a:xfrm>
            </p:grpSpPr>
            <p:pic>
              <p:nvPicPr>
                <p:cNvPr id="49168" name="Picture 9"/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" y="0"/>
                  <a:ext cx="1133" cy="11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>
                            <a:alpha val="73000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49169" name="Rectangle 15"/>
                <p:cNvSpPr>
                  <a:spLocks noChangeArrowheads="1"/>
                </p:cNvSpPr>
                <p:nvPr/>
              </p:nvSpPr>
              <p:spPr bwMode="auto">
                <a:xfrm>
                  <a:off x="409" y="520"/>
                  <a:ext cx="283" cy="275"/>
                </a:xfrm>
                <a:prstGeom prst="rect">
                  <a:avLst/>
                </a:prstGeom>
                <a:noFill/>
                <a:ln w="25400" cmpd="sng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>
                            <a:alpha val="73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90170" tIns="46990" rIns="90170" bIns="46990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9170" name="Group 11"/>
              <p:cNvGrpSpPr>
                <a:grpSpLocks/>
              </p:cNvGrpSpPr>
              <p:nvPr/>
            </p:nvGrpSpPr>
            <p:grpSpPr bwMode="auto">
              <a:xfrm>
                <a:off x="2305" y="0"/>
                <a:ext cx="1132" cy="1132"/>
                <a:chOff x="0" y="0"/>
                <a:chExt cx="1132" cy="1132"/>
              </a:xfrm>
            </p:grpSpPr>
            <p:pic>
              <p:nvPicPr>
                <p:cNvPr id="49171" name="Picture 12"/>
                <p:cNvPicPr>
                  <a:picLocks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" y="0"/>
                  <a:ext cx="1132" cy="11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>
                            <a:alpha val="73000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49172" name="Rectangle 19"/>
                <p:cNvSpPr>
                  <a:spLocks noChangeArrowheads="1"/>
                </p:cNvSpPr>
                <p:nvPr/>
              </p:nvSpPr>
              <p:spPr bwMode="auto">
                <a:xfrm>
                  <a:off x="449" y="577"/>
                  <a:ext cx="252" cy="253"/>
                </a:xfrm>
                <a:prstGeom prst="rect">
                  <a:avLst/>
                </a:prstGeom>
                <a:noFill/>
                <a:ln w="25400" cmpd="sng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>
                            <a:alpha val="73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90170" tIns="46990" rIns="90170" bIns="46990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9173" name="Group 14"/>
              <p:cNvGrpSpPr>
                <a:grpSpLocks/>
              </p:cNvGrpSpPr>
              <p:nvPr/>
            </p:nvGrpSpPr>
            <p:grpSpPr bwMode="auto">
              <a:xfrm>
                <a:off x="3458" y="0"/>
                <a:ext cx="1132" cy="1132"/>
                <a:chOff x="0" y="0"/>
                <a:chExt cx="1132" cy="1132"/>
              </a:xfrm>
            </p:grpSpPr>
            <p:pic>
              <p:nvPicPr>
                <p:cNvPr id="49174" name="Picture 15"/>
                <p:cNvPicPr>
                  <a:picLocks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1132" cy="11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>
                            <a:alpha val="73000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49175" name="Rectangle 23"/>
                <p:cNvSpPr>
                  <a:spLocks noChangeArrowheads="1"/>
                </p:cNvSpPr>
                <p:nvPr/>
              </p:nvSpPr>
              <p:spPr bwMode="auto">
                <a:xfrm>
                  <a:off x="450" y="547"/>
                  <a:ext cx="237" cy="240"/>
                </a:xfrm>
                <a:prstGeom prst="rect">
                  <a:avLst/>
                </a:prstGeom>
                <a:noFill/>
                <a:ln w="25400" cmpd="sng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>
                            <a:alpha val="73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90170" tIns="46990" rIns="90170" bIns="46990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9176" name="Group 17"/>
              <p:cNvGrpSpPr>
                <a:grpSpLocks/>
              </p:cNvGrpSpPr>
              <p:nvPr/>
            </p:nvGrpSpPr>
            <p:grpSpPr bwMode="auto">
              <a:xfrm>
                <a:off x="4611" y="0"/>
                <a:ext cx="1132" cy="1132"/>
                <a:chOff x="0" y="0"/>
                <a:chExt cx="1132" cy="1132"/>
              </a:xfrm>
            </p:grpSpPr>
            <p:pic>
              <p:nvPicPr>
                <p:cNvPr id="49177" name="Picture 18"/>
                <p:cNvPicPr>
                  <a:picLocks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1132" cy="11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>
                            <a:alpha val="73000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49178" name="Rectangle 27"/>
                <p:cNvSpPr>
                  <a:spLocks noChangeArrowheads="1"/>
                </p:cNvSpPr>
                <p:nvPr/>
              </p:nvSpPr>
              <p:spPr bwMode="auto">
                <a:xfrm>
                  <a:off x="485" y="560"/>
                  <a:ext cx="257" cy="258"/>
                </a:xfrm>
                <a:prstGeom prst="rect">
                  <a:avLst/>
                </a:prstGeom>
                <a:noFill/>
                <a:ln w="25400" cmpd="sng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>
                            <a:alpha val="73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90170" tIns="46990" rIns="90170" bIns="46990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9179" name="Group 20"/>
              <p:cNvGrpSpPr>
                <a:grpSpLocks/>
              </p:cNvGrpSpPr>
              <p:nvPr/>
            </p:nvGrpSpPr>
            <p:grpSpPr bwMode="auto">
              <a:xfrm>
                <a:off x="6917" y="0"/>
                <a:ext cx="1132" cy="1132"/>
                <a:chOff x="0" y="0"/>
                <a:chExt cx="1132" cy="1132"/>
              </a:xfrm>
            </p:grpSpPr>
            <p:pic>
              <p:nvPicPr>
                <p:cNvPr id="49180" name="Picture 21"/>
                <p:cNvPicPr>
                  <a:picLocks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" y="0"/>
                  <a:ext cx="1132" cy="11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>
                            <a:alpha val="73000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49181" name="Rectangle 33"/>
                <p:cNvSpPr>
                  <a:spLocks noChangeArrowheads="1"/>
                </p:cNvSpPr>
                <p:nvPr/>
              </p:nvSpPr>
              <p:spPr bwMode="auto">
                <a:xfrm>
                  <a:off x="446" y="562"/>
                  <a:ext cx="262" cy="238"/>
                </a:xfrm>
                <a:prstGeom prst="rect">
                  <a:avLst/>
                </a:prstGeom>
                <a:noFill/>
                <a:ln w="25400" cmpd="sng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>
                            <a:alpha val="73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90170" tIns="46990" rIns="90170" bIns="46990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9182" name="Group 23"/>
              <p:cNvGrpSpPr>
                <a:grpSpLocks/>
              </p:cNvGrpSpPr>
              <p:nvPr/>
            </p:nvGrpSpPr>
            <p:grpSpPr bwMode="auto">
              <a:xfrm>
                <a:off x="5764" y="0"/>
                <a:ext cx="1132" cy="1132"/>
                <a:chOff x="0" y="0"/>
                <a:chExt cx="1132" cy="1132"/>
              </a:xfrm>
            </p:grpSpPr>
            <p:pic>
              <p:nvPicPr>
                <p:cNvPr id="49183" name="Picture 24"/>
                <p:cNvPicPr>
                  <a:picLocks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" y="0"/>
                  <a:ext cx="1132" cy="11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>
                            <a:alpha val="73000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49184" name="Rectangle 35"/>
                <p:cNvSpPr>
                  <a:spLocks noChangeArrowheads="1"/>
                </p:cNvSpPr>
                <p:nvPr/>
              </p:nvSpPr>
              <p:spPr bwMode="auto">
                <a:xfrm>
                  <a:off x="419" y="587"/>
                  <a:ext cx="262" cy="240"/>
                </a:xfrm>
                <a:prstGeom prst="rect">
                  <a:avLst/>
                </a:prstGeom>
                <a:noFill/>
                <a:ln w="25400" cmpd="sng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>
                            <a:alpha val="73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90170" tIns="46990" rIns="90170" bIns="46990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9185" name="Group 26"/>
              <p:cNvGrpSpPr>
                <a:grpSpLocks/>
              </p:cNvGrpSpPr>
              <p:nvPr/>
            </p:nvGrpSpPr>
            <p:grpSpPr bwMode="auto">
              <a:xfrm>
                <a:off x="8070" y="0"/>
                <a:ext cx="1132" cy="1132"/>
                <a:chOff x="0" y="0"/>
                <a:chExt cx="1132" cy="1132"/>
              </a:xfrm>
            </p:grpSpPr>
            <p:pic>
              <p:nvPicPr>
                <p:cNvPr id="49186" name="Picture 27"/>
                <p:cNvPicPr>
                  <a:picLocks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1132" cy="11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>
                            <a:alpha val="73000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49187" name="Rectangle 18"/>
                <p:cNvSpPr>
                  <a:spLocks noChangeArrowheads="1"/>
                </p:cNvSpPr>
                <p:nvPr/>
              </p:nvSpPr>
              <p:spPr bwMode="auto">
                <a:xfrm>
                  <a:off x="510" y="602"/>
                  <a:ext cx="210" cy="208"/>
                </a:xfrm>
                <a:prstGeom prst="rect">
                  <a:avLst/>
                </a:prstGeom>
                <a:noFill/>
                <a:ln w="25400" cmpd="sng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>
                            <a:alpha val="73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90170" tIns="46990" rIns="90170" bIns="46990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9188" name="Group 29"/>
              <p:cNvGrpSpPr>
                <a:grpSpLocks/>
              </p:cNvGrpSpPr>
              <p:nvPr/>
            </p:nvGrpSpPr>
            <p:grpSpPr bwMode="auto">
              <a:xfrm>
                <a:off x="9223" y="0"/>
                <a:ext cx="1132" cy="1132"/>
                <a:chOff x="0" y="0"/>
                <a:chExt cx="1132" cy="1132"/>
              </a:xfrm>
            </p:grpSpPr>
            <p:pic>
              <p:nvPicPr>
                <p:cNvPr id="49189" name="Picture 30"/>
                <p:cNvPicPr>
                  <a:picLocks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1132" cy="11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>
                            <a:alpha val="73000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49190" name="Rectangle 21"/>
                <p:cNvSpPr>
                  <a:spLocks noChangeArrowheads="1"/>
                </p:cNvSpPr>
                <p:nvPr/>
              </p:nvSpPr>
              <p:spPr bwMode="auto">
                <a:xfrm>
                  <a:off x="479" y="555"/>
                  <a:ext cx="207" cy="215"/>
                </a:xfrm>
                <a:prstGeom prst="rect">
                  <a:avLst/>
                </a:prstGeom>
                <a:noFill/>
                <a:ln w="25400" cmpd="sng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>
                            <a:alpha val="73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90170" tIns="46990" rIns="90170" bIns="46990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9191" name="Group 32"/>
              <p:cNvGrpSpPr>
                <a:grpSpLocks/>
              </p:cNvGrpSpPr>
              <p:nvPr/>
            </p:nvGrpSpPr>
            <p:grpSpPr bwMode="auto">
              <a:xfrm>
                <a:off x="10376" y="0"/>
                <a:ext cx="1132" cy="1132"/>
                <a:chOff x="0" y="0"/>
                <a:chExt cx="1132" cy="1132"/>
              </a:xfrm>
            </p:grpSpPr>
            <p:pic>
              <p:nvPicPr>
                <p:cNvPr id="49192" name="Picture 33"/>
                <p:cNvPicPr>
                  <a:picLocks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" y="0"/>
                  <a:ext cx="1132" cy="11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>
                            <a:alpha val="73000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49193" name="Rectangle 24"/>
                <p:cNvSpPr>
                  <a:spLocks noChangeArrowheads="1"/>
                </p:cNvSpPr>
                <p:nvPr/>
              </p:nvSpPr>
              <p:spPr bwMode="auto">
                <a:xfrm>
                  <a:off x="511" y="587"/>
                  <a:ext cx="220" cy="223"/>
                </a:xfrm>
                <a:prstGeom prst="rect">
                  <a:avLst/>
                </a:prstGeom>
                <a:noFill/>
                <a:ln w="25400" cmpd="sng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>
                            <a:alpha val="73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90170" tIns="46990" rIns="90170" bIns="46990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9194" name="Group 35"/>
              <p:cNvGrpSpPr>
                <a:grpSpLocks/>
              </p:cNvGrpSpPr>
              <p:nvPr/>
            </p:nvGrpSpPr>
            <p:grpSpPr bwMode="auto">
              <a:xfrm>
                <a:off x="11529" y="0"/>
                <a:ext cx="1132" cy="1132"/>
                <a:chOff x="0" y="0"/>
                <a:chExt cx="1132" cy="1132"/>
              </a:xfrm>
            </p:grpSpPr>
            <p:pic>
              <p:nvPicPr>
                <p:cNvPr id="49195" name="Picture 36"/>
                <p:cNvPicPr>
                  <a:picLocks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" y="0"/>
                  <a:ext cx="1132" cy="11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>
                            <a:alpha val="73000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49196" name="Rectangle 27"/>
                <p:cNvSpPr>
                  <a:spLocks noChangeArrowheads="1"/>
                </p:cNvSpPr>
                <p:nvPr/>
              </p:nvSpPr>
              <p:spPr bwMode="auto">
                <a:xfrm>
                  <a:off x="471" y="570"/>
                  <a:ext cx="207" cy="210"/>
                </a:xfrm>
                <a:prstGeom prst="rect">
                  <a:avLst/>
                </a:prstGeom>
                <a:noFill/>
                <a:ln w="25400" cmpd="sng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>
                            <a:alpha val="73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90170" tIns="46990" rIns="90170" bIns="46990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cs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49197" name="Group 45"/>
          <p:cNvGrpSpPr>
            <a:grpSpLocks/>
          </p:cNvGrpSpPr>
          <p:nvPr/>
        </p:nvGrpSpPr>
        <p:grpSpPr bwMode="auto">
          <a:xfrm>
            <a:off x="877888" y="2244725"/>
            <a:ext cx="8169275" cy="931863"/>
            <a:chOff x="0" y="0"/>
            <a:chExt cx="12864" cy="1468"/>
          </a:xfrm>
        </p:grpSpPr>
        <p:sp>
          <p:nvSpPr>
            <p:cNvPr id="49198" name="Rectangle 46"/>
            <p:cNvSpPr>
              <a:spLocks noChangeArrowheads="1"/>
            </p:cNvSpPr>
            <p:nvPr/>
          </p:nvSpPr>
          <p:spPr bwMode="auto">
            <a:xfrm>
              <a:off x="0" y="0"/>
              <a:ext cx="12864" cy="1468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cs typeface="Arial" panose="020B0604020202020204" pitchFamily="34" charset="0"/>
              </a:endParaRPr>
            </a:p>
          </p:txBody>
        </p:sp>
        <p:grpSp>
          <p:nvGrpSpPr>
            <p:cNvPr id="49199" name="Group 38"/>
            <p:cNvGrpSpPr>
              <a:grpSpLocks/>
            </p:cNvGrpSpPr>
            <p:nvPr/>
          </p:nvGrpSpPr>
          <p:grpSpPr bwMode="auto">
            <a:xfrm>
              <a:off x="101" y="169"/>
              <a:ext cx="12662" cy="1132"/>
              <a:chOff x="0" y="0"/>
              <a:chExt cx="12661" cy="1132"/>
            </a:xfrm>
          </p:grpSpPr>
          <p:pic>
            <p:nvPicPr>
              <p:cNvPr id="49200" name="Picture 39"/>
              <p:cNvPicPr>
                <a:picLocks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" y="1"/>
                <a:ext cx="1132" cy="11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9201" name="Rectangle 11"/>
              <p:cNvSpPr>
                <a:spLocks noChangeArrowheads="1"/>
              </p:cNvSpPr>
              <p:nvPr/>
            </p:nvSpPr>
            <p:spPr bwMode="auto">
              <a:xfrm>
                <a:off x="546" y="409"/>
                <a:ext cx="242" cy="245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9202" name="Picture 41"/>
              <p:cNvPicPr>
                <a:picLocks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1" y="1"/>
                <a:ext cx="1132" cy="11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9203" name="Rectangle 15"/>
              <p:cNvSpPr>
                <a:spLocks noChangeArrowheads="1"/>
              </p:cNvSpPr>
              <p:nvPr/>
            </p:nvSpPr>
            <p:spPr bwMode="auto">
              <a:xfrm>
                <a:off x="1649" y="369"/>
                <a:ext cx="280" cy="273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9204" name="Picture 43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4" y="1"/>
                <a:ext cx="1135" cy="11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9205" name="Rectangle 19"/>
              <p:cNvSpPr>
                <a:spLocks noChangeArrowheads="1"/>
              </p:cNvSpPr>
              <p:nvPr/>
            </p:nvSpPr>
            <p:spPr bwMode="auto">
              <a:xfrm>
                <a:off x="2844" y="434"/>
                <a:ext cx="250" cy="253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9206" name="Picture 45"/>
              <p:cNvPicPr>
                <a:picLocks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58" y="1"/>
                <a:ext cx="1132" cy="11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9207" name="Rectangle 23"/>
              <p:cNvSpPr>
                <a:spLocks noChangeArrowheads="1"/>
              </p:cNvSpPr>
              <p:nvPr/>
            </p:nvSpPr>
            <p:spPr bwMode="auto">
              <a:xfrm>
                <a:off x="3991" y="409"/>
                <a:ext cx="237" cy="243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9208" name="Picture 47"/>
              <p:cNvPicPr>
                <a:picLocks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1" y="1"/>
                <a:ext cx="1132" cy="11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9209" name="Rectangle 27"/>
              <p:cNvSpPr>
                <a:spLocks noChangeArrowheads="1"/>
              </p:cNvSpPr>
              <p:nvPr/>
            </p:nvSpPr>
            <p:spPr bwMode="auto">
              <a:xfrm>
                <a:off x="5206" y="434"/>
                <a:ext cx="255" cy="258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9210" name="Picture 49"/>
              <p:cNvPicPr>
                <a:picLocks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8" y="1"/>
                <a:ext cx="1132" cy="11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9211" name="Rectangle 33"/>
              <p:cNvSpPr>
                <a:spLocks noChangeArrowheads="1"/>
              </p:cNvSpPr>
              <p:nvPr/>
            </p:nvSpPr>
            <p:spPr bwMode="auto">
              <a:xfrm>
                <a:off x="7455" y="414"/>
                <a:ext cx="260" cy="238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9212" name="Picture 51"/>
              <p:cNvPicPr>
                <a:picLocks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3" y="1"/>
                <a:ext cx="1135" cy="11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9213" name="Rectangle 35"/>
              <p:cNvSpPr>
                <a:spLocks noChangeArrowheads="1"/>
              </p:cNvSpPr>
              <p:nvPr/>
            </p:nvSpPr>
            <p:spPr bwMode="auto">
              <a:xfrm>
                <a:off x="6288" y="431"/>
                <a:ext cx="262" cy="238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9214" name="Picture 53"/>
              <p:cNvPicPr>
                <a:picLocks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70" y="1"/>
                <a:ext cx="1132" cy="11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9215" name="Rectangle 18"/>
              <p:cNvSpPr>
                <a:spLocks noChangeArrowheads="1"/>
              </p:cNvSpPr>
              <p:nvPr/>
            </p:nvSpPr>
            <p:spPr bwMode="auto">
              <a:xfrm>
                <a:off x="8675" y="466"/>
                <a:ext cx="212" cy="210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9216" name="Picture 55"/>
              <p:cNvPicPr>
                <a:picLocks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23" y="1"/>
                <a:ext cx="1135" cy="11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9217" name="Rectangle 21"/>
              <p:cNvSpPr>
                <a:spLocks noChangeArrowheads="1"/>
              </p:cNvSpPr>
              <p:nvPr/>
            </p:nvSpPr>
            <p:spPr bwMode="auto">
              <a:xfrm>
                <a:off x="9802" y="446"/>
                <a:ext cx="207" cy="215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9218" name="Picture 57"/>
              <p:cNvPicPr>
                <a:picLocks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77" y="1"/>
                <a:ext cx="1132" cy="11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9219" name="Rectangle 24"/>
              <p:cNvSpPr>
                <a:spLocks noChangeArrowheads="1"/>
              </p:cNvSpPr>
              <p:nvPr/>
            </p:nvSpPr>
            <p:spPr bwMode="auto">
              <a:xfrm>
                <a:off x="10982" y="471"/>
                <a:ext cx="220" cy="223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9220" name="Picture 59"/>
              <p:cNvPicPr>
                <a:picLocks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30" y="1"/>
                <a:ext cx="1132" cy="11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9221" name="Rectangle 27"/>
              <p:cNvSpPr>
                <a:spLocks noChangeArrowheads="1"/>
              </p:cNvSpPr>
              <p:nvPr/>
            </p:nvSpPr>
            <p:spPr bwMode="auto">
              <a:xfrm>
                <a:off x="12105" y="451"/>
                <a:ext cx="207" cy="210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9222" name="Group 70"/>
          <p:cNvGrpSpPr>
            <a:grpSpLocks/>
          </p:cNvGrpSpPr>
          <p:nvPr/>
        </p:nvGrpSpPr>
        <p:grpSpPr bwMode="auto">
          <a:xfrm>
            <a:off x="877888" y="3321050"/>
            <a:ext cx="8169275" cy="931863"/>
            <a:chOff x="0" y="0"/>
            <a:chExt cx="12864" cy="1468"/>
          </a:xfrm>
        </p:grpSpPr>
        <p:sp>
          <p:nvSpPr>
            <p:cNvPr id="49223" name="Rectangle 71"/>
            <p:cNvSpPr>
              <a:spLocks noChangeArrowheads="1"/>
            </p:cNvSpPr>
            <p:nvPr/>
          </p:nvSpPr>
          <p:spPr bwMode="auto">
            <a:xfrm>
              <a:off x="0" y="0"/>
              <a:ext cx="12864" cy="1468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cs typeface="Arial" panose="020B0604020202020204" pitchFamily="34" charset="0"/>
              </a:endParaRPr>
            </a:p>
          </p:txBody>
        </p:sp>
        <p:grpSp>
          <p:nvGrpSpPr>
            <p:cNvPr id="49224" name="Group 61"/>
            <p:cNvGrpSpPr>
              <a:grpSpLocks/>
            </p:cNvGrpSpPr>
            <p:nvPr/>
          </p:nvGrpSpPr>
          <p:grpSpPr bwMode="auto">
            <a:xfrm>
              <a:off x="101" y="167"/>
              <a:ext cx="12662" cy="1133"/>
              <a:chOff x="0" y="0"/>
              <a:chExt cx="12661" cy="1132"/>
            </a:xfrm>
          </p:grpSpPr>
          <p:pic>
            <p:nvPicPr>
              <p:cNvPr id="49225" name="Picture 62"/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" y="1"/>
                <a:ext cx="1132" cy="11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9226" name="Rectangle 11"/>
              <p:cNvSpPr>
                <a:spLocks noChangeArrowheads="1"/>
              </p:cNvSpPr>
              <p:nvPr/>
            </p:nvSpPr>
            <p:spPr bwMode="auto">
              <a:xfrm>
                <a:off x="369" y="638"/>
                <a:ext cx="242" cy="245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9227" name="Picture 64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1" y="1"/>
                <a:ext cx="1132" cy="11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9228" name="Rectangle 15"/>
              <p:cNvSpPr>
                <a:spLocks noChangeArrowheads="1"/>
              </p:cNvSpPr>
              <p:nvPr/>
            </p:nvSpPr>
            <p:spPr bwMode="auto">
              <a:xfrm>
                <a:off x="1466" y="578"/>
                <a:ext cx="245" cy="240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9229" name="Picture 66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4" y="1"/>
                <a:ext cx="1135" cy="11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9230" name="Rectangle 19"/>
              <p:cNvSpPr>
                <a:spLocks noChangeArrowheads="1"/>
              </p:cNvSpPr>
              <p:nvPr/>
            </p:nvSpPr>
            <p:spPr bwMode="auto">
              <a:xfrm>
                <a:off x="2699" y="630"/>
                <a:ext cx="225" cy="227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9231" name="Picture 68"/>
              <p:cNvPicPr>
                <a:picLocks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58" y="1"/>
                <a:ext cx="1132" cy="11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9232" name="Rectangle 23"/>
              <p:cNvSpPr>
                <a:spLocks noChangeArrowheads="1"/>
              </p:cNvSpPr>
              <p:nvPr/>
            </p:nvSpPr>
            <p:spPr bwMode="auto">
              <a:xfrm>
                <a:off x="3831" y="603"/>
                <a:ext cx="220" cy="225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9233" name="Picture 70"/>
              <p:cNvPicPr>
                <a:picLocks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1" y="1"/>
                <a:ext cx="1132" cy="11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9234" name="Rectangle 27"/>
              <p:cNvSpPr>
                <a:spLocks noChangeArrowheads="1"/>
              </p:cNvSpPr>
              <p:nvPr/>
            </p:nvSpPr>
            <p:spPr bwMode="auto">
              <a:xfrm>
                <a:off x="5033" y="633"/>
                <a:ext cx="247" cy="250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9235" name="Picture 72"/>
              <p:cNvPicPr>
                <a:picLocks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8" y="1"/>
                <a:ext cx="1132" cy="11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9236" name="Rectangle 33"/>
              <p:cNvSpPr>
                <a:spLocks noChangeArrowheads="1"/>
              </p:cNvSpPr>
              <p:nvPr/>
            </p:nvSpPr>
            <p:spPr bwMode="auto">
              <a:xfrm>
                <a:off x="7258" y="603"/>
                <a:ext cx="260" cy="237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9237" name="Picture 74"/>
              <p:cNvPicPr>
                <a:picLocks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3" y="1"/>
                <a:ext cx="1135" cy="11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9238" name="Rectangle 35"/>
              <p:cNvSpPr>
                <a:spLocks noChangeArrowheads="1"/>
              </p:cNvSpPr>
              <p:nvPr/>
            </p:nvSpPr>
            <p:spPr bwMode="auto">
              <a:xfrm>
                <a:off x="6088" y="638"/>
                <a:ext cx="247" cy="240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9239" name="Picture 76"/>
              <p:cNvPicPr>
                <a:picLocks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70" y="1"/>
                <a:ext cx="1132" cy="11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9240" name="Rectangle 18"/>
              <p:cNvSpPr>
                <a:spLocks noChangeArrowheads="1"/>
              </p:cNvSpPr>
              <p:nvPr/>
            </p:nvSpPr>
            <p:spPr bwMode="auto">
              <a:xfrm>
                <a:off x="8508" y="638"/>
                <a:ext cx="212" cy="207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9241" name="Picture 78"/>
              <p:cNvPicPr>
                <a:picLocks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23" y="1"/>
                <a:ext cx="1135" cy="11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9242" name="Rectangle 21"/>
              <p:cNvSpPr>
                <a:spLocks noChangeArrowheads="1"/>
              </p:cNvSpPr>
              <p:nvPr/>
            </p:nvSpPr>
            <p:spPr bwMode="auto">
              <a:xfrm>
                <a:off x="9625" y="605"/>
                <a:ext cx="207" cy="212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9243" name="Picture 80"/>
              <p:cNvPicPr>
                <a:picLocks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77" y="1"/>
                <a:ext cx="1132" cy="11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9244" name="Rectangle 24"/>
              <p:cNvSpPr>
                <a:spLocks noChangeArrowheads="1"/>
              </p:cNvSpPr>
              <p:nvPr/>
            </p:nvSpPr>
            <p:spPr bwMode="auto">
              <a:xfrm>
                <a:off x="10807" y="633"/>
                <a:ext cx="220" cy="220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9245" name="Picture 82"/>
              <p:cNvPicPr>
                <a:picLocks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30" y="1"/>
                <a:ext cx="1132" cy="11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9246" name="Rectangle 27"/>
              <p:cNvSpPr>
                <a:spLocks noChangeArrowheads="1"/>
              </p:cNvSpPr>
              <p:nvPr/>
            </p:nvSpPr>
            <p:spPr bwMode="auto">
              <a:xfrm>
                <a:off x="11917" y="630"/>
                <a:ext cx="210" cy="210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9247" name="Group 95"/>
          <p:cNvGrpSpPr>
            <a:grpSpLocks/>
          </p:cNvGrpSpPr>
          <p:nvPr/>
        </p:nvGrpSpPr>
        <p:grpSpPr bwMode="auto">
          <a:xfrm>
            <a:off x="877888" y="4397375"/>
            <a:ext cx="8169275" cy="931863"/>
            <a:chOff x="0" y="0"/>
            <a:chExt cx="12864" cy="1468"/>
          </a:xfrm>
        </p:grpSpPr>
        <p:sp>
          <p:nvSpPr>
            <p:cNvPr id="49248" name="Rectangle 96"/>
            <p:cNvSpPr>
              <a:spLocks noChangeArrowheads="1"/>
            </p:cNvSpPr>
            <p:nvPr/>
          </p:nvSpPr>
          <p:spPr bwMode="auto">
            <a:xfrm>
              <a:off x="0" y="0"/>
              <a:ext cx="12864" cy="1468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cs typeface="Arial" panose="020B0604020202020204" pitchFamily="34" charset="0"/>
              </a:endParaRPr>
            </a:p>
          </p:txBody>
        </p:sp>
        <p:grpSp>
          <p:nvGrpSpPr>
            <p:cNvPr id="49249" name="Group 84"/>
            <p:cNvGrpSpPr>
              <a:grpSpLocks/>
            </p:cNvGrpSpPr>
            <p:nvPr/>
          </p:nvGrpSpPr>
          <p:grpSpPr bwMode="auto">
            <a:xfrm>
              <a:off x="101" y="168"/>
              <a:ext cx="12662" cy="1133"/>
              <a:chOff x="0" y="0"/>
              <a:chExt cx="12661" cy="1132"/>
            </a:xfrm>
          </p:grpSpPr>
          <p:pic>
            <p:nvPicPr>
              <p:cNvPr id="49250" name="Picture 85"/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" y="0"/>
                <a:ext cx="1132" cy="11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9251" name="Rectangle 11"/>
              <p:cNvSpPr>
                <a:spLocks noChangeArrowheads="1"/>
              </p:cNvSpPr>
              <p:nvPr/>
            </p:nvSpPr>
            <p:spPr bwMode="auto">
              <a:xfrm>
                <a:off x="561" y="637"/>
                <a:ext cx="242" cy="245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9252" name="Picture 87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1" y="0"/>
                <a:ext cx="1132" cy="11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9253" name="Rectangle 15"/>
              <p:cNvSpPr>
                <a:spLocks noChangeArrowheads="1"/>
              </p:cNvSpPr>
              <p:nvPr/>
            </p:nvSpPr>
            <p:spPr bwMode="auto">
              <a:xfrm>
                <a:off x="1659" y="602"/>
                <a:ext cx="245" cy="240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9254" name="Picture 89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4" y="0"/>
                <a:ext cx="1135" cy="11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9255" name="Rectangle 19"/>
              <p:cNvSpPr>
                <a:spLocks noChangeArrowheads="1"/>
              </p:cNvSpPr>
              <p:nvPr/>
            </p:nvSpPr>
            <p:spPr bwMode="auto">
              <a:xfrm>
                <a:off x="2856" y="637"/>
                <a:ext cx="225" cy="227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9256" name="Picture 91"/>
              <p:cNvPicPr>
                <a:picLocks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58" y="0"/>
                <a:ext cx="1132" cy="11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9257" name="Rectangle 23"/>
              <p:cNvSpPr>
                <a:spLocks noChangeArrowheads="1"/>
              </p:cNvSpPr>
              <p:nvPr/>
            </p:nvSpPr>
            <p:spPr bwMode="auto">
              <a:xfrm>
                <a:off x="3996" y="604"/>
                <a:ext cx="220" cy="222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9258" name="Picture 93"/>
              <p:cNvPicPr>
                <a:picLocks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1" y="0"/>
                <a:ext cx="1132" cy="11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9259" name="Rectangle 27"/>
              <p:cNvSpPr>
                <a:spLocks noChangeArrowheads="1"/>
              </p:cNvSpPr>
              <p:nvPr/>
            </p:nvSpPr>
            <p:spPr bwMode="auto">
              <a:xfrm>
                <a:off x="5203" y="632"/>
                <a:ext cx="220" cy="220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9260" name="Picture 95"/>
              <p:cNvPicPr>
                <a:picLocks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8" y="0"/>
                <a:ext cx="1132" cy="11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9261" name="Rectangle 33"/>
              <p:cNvSpPr>
                <a:spLocks noChangeArrowheads="1"/>
              </p:cNvSpPr>
              <p:nvPr/>
            </p:nvSpPr>
            <p:spPr bwMode="auto">
              <a:xfrm>
                <a:off x="7438" y="617"/>
                <a:ext cx="260" cy="235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9262" name="Picture 97"/>
              <p:cNvPicPr>
                <a:picLocks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3" y="0"/>
                <a:ext cx="1135" cy="11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9263" name="Rectangle 35"/>
              <p:cNvSpPr>
                <a:spLocks noChangeArrowheads="1"/>
              </p:cNvSpPr>
              <p:nvPr/>
            </p:nvSpPr>
            <p:spPr bwMode="auto">
              <a:xfrm>
                <a:off x="6296" y="637"/>
                <a:ext cx="247" cy="240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9264" name="Picture 99"/>
              <p:cNvPicPr>
                <a:picLocks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70" y="0"/>
                <a:ext cx="1132" cy="11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9265" name="Rectangle 18"/>
              <p:cNvSpPr>
                <a:spLocks noChangeArrowheads="1"/>
              </p:cNvSpPr>
              <p:nvPr/>
            </p:nvSpPr>
            <p:spPr bwMode="auto">
              <a:xfrm>
                <a:off x="8663" y="647"/>
                <a:ext cx="200" cy="195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9266" name="Picture 101"/>
              <p:cNvPicPr>
                <a:picLocks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23" y="0"/>
                <a:ext cx="1135" cy="11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9267" name="Rectangle 21"/>
              <p:cNvSpPr>
                <a:spLocks noChangeArrowheads="1"/>
              </p:cNvSpPr>
              <p:nvPr/>
            </p:nvSpPr>
            <p:spPr bwMode="auto">
              <a:xfrm>
                <a:off x="9792" y="602"/>
                <a:ext cx="207" cy="215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9268" name="Picture 103"/>
              <p:cNvPicPr>
                <a:picLocks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77" y="0"/>
                <a:ext cx="1132" cy="11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9269" name="Rectangle 24"/>
              <p:cNvSpPr>
                <a:spLocks noChangeArrowheads="1"/>
              </p:cNvSpPr>
              <p:nvPr/>
            </p:nvSpPr>
            <p:spPr bwMode="auto">
              <a:xfrm>
                <a:off x="10960" y="647"/>
                <a:ext cx="182" cy="185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9270" name="Picture 105"/>
              <p:cNvPicPr>
                <a:picLocks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30" y="0"/>
                <a:ext cx="1132" cy="11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9271" name="Rectangle 27"/>
              <p:cNvSpPr>
                <a:spLocks noChangeArrowheads="1"/>
              </p:cNvSpPr>
              <p:nvPr/>
            </p:nvSpPr>
            <p:spPr bwMode="auto">
              <a:xfrm>
                <a:off x="12092" y="637"/>
                <a:ext cx="207" cy="210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9272" name="Group 120"/>
          <p:cNvGrpSpPr>
            <a:grpSpLocks/>
          </p:cNvGrpSpPr>
          <p:nvPr/>
        </p:nvGrpSpPr>
        <p:grpSpPr bwMode="auto">
          <a:xfrm>
            <a:off x="877888" y="5473700"/>
            <a:ext cx="8169275" cy="931863"/>
            <a:chOff x="0" y="0"/>
            <a:chExt cx="12864" cy="1468"/>
          </a:xfrm>
        </p:grpSpPr>
        <p:sp>
          <p:nvSpPr>
            <p:cNvPr id="49273" name="Rectangle 121"/>
            <p:cNvSpPr>
              <a:spLocks noChangeArrowheads="1"/>
            </p:cNvSpPr>
            <p:nvPr/>
          </p:nvSpPr>
          <p:spPr bwMode="auto">
            <a:xfrm>
              <a:off x="0" y="0"/>
              <a:ext cx="12864" cy="1468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cs typeface="Arial" panose="020B0604020202020204" pitchFamily="34" charset="0"/>
              </a:endParaRPr>
            </a:p>
          </p:txBody>
        </p:sp>
        <p:grpSp>
          <p:nvGrpSpPr>
            <p:cNvPr id="49274" name="Group 107"/>
            <p:cNvGrpSpPr>
              <a:grpSpLocks/>
            </p:cNvGrpSpPr>
            <p:nvPr/>
          </p:nvGrpSpPr>
          <p:grpSpPr bwMode="auto">
            <a:xfrm>
              <a:off x="101" y="169"/>
              <a:ext cx="12662" cy="1130"/>
              <a:chOff x="0" y="0"/>
              <a:chExt cx="12661" cy="1132"/>
            </a:xfrm>
          </p:grpSpPr>
          <p:pic>
            <p:nvPicPr>
              <p:cNvPr id="49275" name="Picture 108"/>
              <p:cNvPicPr>
                <a:picLocks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" y="1"/>
                <a:ext cx="1132" cy="11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9276" name="Rectangle 11"/>
              <p:cNvSpPr>
                <a:spLocks noChangeArrowheads="1"/>
              </p:cNvSpPr>
              <p:nvPr/>
            </p:nvSpPr>
            <p:spPr bwMode="auto">
              <a:xfrm>
                <a:off x="454" y="104"/>
                <a:ext cx="240" cy="246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9277" name="Picture 110"/>
              <p:cNvPicPr>
                <a:picLocks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1" y="1"/>
                <a:ext cx="1132" cy="11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9278" name="Rectangle 15"/>
              <p:cNvSpPr>
                <a:spLocks noChangeArrowheads="1"/>
              </p:cNvSpPr>
              <p:nvPr/>
            </p:nvSpPr>
            <p:spPr bwMode="auto">
              <a:xfrm>
                <a:off x="1584" y="109"/>
                <a:ext cx="245" cy="241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9279" name="Picture 112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4" y="1"/>
                <a:ext cx="1135" cy="11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9280" name="Rectangle 19"/>
              <p:cNvSpPr>
                <a:spLocks noChangeArrowheads="1"/>
              </p:cNvSpPr>
              <p:nvPr/>
            </p:nvSpPr>
            <p:spPr bwMode="auto">
              <a:xfrm>
                <a:off x="2736" y="104"/>
                <a:ext cx="225" cy="225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9281" name="Picture 114"/>
              <p:cNvPicPr>
                <a:picLocks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58" y="1"/>
                <a:ext cx="1132" cy="11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9282" name="Rectangle 23"/>
              <p:cNvSpPr>
                <a:spLocks noChangeArrowheads="1"/>
              </p:cNvSpPr>
              <p:nvPr/>
            </p:nvSpPr>
            <p:spPr bwMode="auto">
              <a:xfrm>
                <a:off x="3983" y="104"/>
                <a:ext cx="222" cy="223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9283" name="Picture 116"/>
              <p:cNvPicPr>
                <a:picLocks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1" y="1"/>
                <a:ext cx="1132" cy="11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9284" name="Rectangle 27"/>
              <p:cNvSpPr>
                <a:spLocks noChangeArrowheads="1"/>
              </p:cNvSpPr>
              <p:nvPr/>
            </p:nvSpPr>
            <p:spPr bwMode="auto">
              <a:xfrm>
                <a:off x="5088" y="109"/>
                <a:ext cx="217" cy="220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9285" name="Picture 118"/>
              <p:cNvPicPr>
                <a:picLocks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8" y="1"/>
                <a:ext cx="1132" cy="11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9286" name="Rectangle 33"/>
              <p:cNvSpPr>
                <a:spLocks noChangeArrowheads="1"/>
              </p:cNvSpPr>
              <p:nvPr/>
            </p:nvSpPr>
            <p:spPr bwMode="auto">
              <a:xfrm>
                <a:off x="7375" y="91"/>
                <a:ext cx="260" cy="235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9287" name="Picture 120"/>
              <p:cNvPicPr>
                <a:picLocks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3" y="1"/>
                <a:ext cx="1135" cy="11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9288" name="Rectangle 35"/>
              <p:cNvSpPr>
                <a:spLocks noChangeArrowheads="1"/>
              </p:cNvSpPr>
              <p:nvPr/>
            </p:nvSpPr>
            <p:spPr bwMode="auto">
              <a:xfrm>
                <a:off x="6183" y="109"/>
                <a:ext cx="247" cy="241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9289" name="Picture 122"/>
              <p:cNvPicPr>
                <a:picLocks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70" y="1"/>
                <a:ext cx="1132" cy="11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9290" name="Rectangle 18"/>
              <p:cNvSpPr>
                <a:spLocks noChangeArrowheads="1"/>
              </p:cNvSpPr>
              <p:nvPr/>
            </p:nvSpPr>
            <p:spPr bwMode="auto">
              <a:xfrm>
                <a:off x="8525" y="79"/>
                <a:ext cx="272" cy="271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9291" name="Picture 124"/>
              <p:cNvPicPr>
                <a:picLocks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23" y="1"/>
                <a:ext cx="1135" cy="11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9292" name="Rectangle 21"/>
              <p:cNvSpPr>
                <a:spLocks noChangeArrowheads="1"/>
              </p:cNvSpPr>
              <p:nvPr/>
            </p:nvSpPr>
            <p:spPr bwMode="auto">
              <a:xfrm>
                <a:off x="9665" y="166"/>
                <a:ext cx="257" cy="266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9293" name="Picture 126"/>
              <p:cNvPicPr>
                <a:picLocks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77" y="1"/>
                <a:ext cx="1132" cy="11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9294" name="Rectangle 24"/>
              <p:cNvSpPr>
                <a:spLocks noChangeArrowheads="1"/>
              </p:cNvSpPr>
              <p:nvPr/>
            </p:nvSpPr>
            <p:spPr bwMode="auto">
              <a:xfrm>
                <a:off x="10805" y="179"/>
                <a:ext cx="262" cy="266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49295" name="Picture 128"/>
              <p:cNvPicPr>
                <a:picLocks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30" y="1"/>
                <a:ext cx="1132" cy="11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9296" name="Rectangle 27"/>
              <p:cNvSpPr>
                <a:spLocks noChangeArrowheads="1"/>
              </p:cNvSpPr>
              <p:nvPr/>
            </p:nvSpPr>
            <p:spPr bwMode="auto">
              <a:xfrm>
                <a:off x="11975" y="54"/>
                <a:ext cx="272" cy="273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313704 " pathEditMode="relative" rAng="0" ptsTypes="">
                                      <p:cBhvr>
                                        <p:cTn id="6" dur="1000" fill="hold"/>
                                        <p:tgtEl>
                                          <p:spTgt spid="4919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167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314167 " pathEditMode="relative" rAng="0" ptsTypes="">
                                      <p:cBhvr>
                                        <p:cTn id="8" dur="1000" fill="hold"/>
                                        <p:tgtEl>
                                          <p:spTgt spid="4924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-157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9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9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9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9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9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60" grpId="0" animBg="1"/>
      <p:bldP spid="49160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8" name="Group 2"/>
          <p:cNvGrpSpPr>
            <a:grpSpLocks/>
          </p:cNvGrpSpPr>
          <p:nvPr/>
        </p:nvGrpSpPr>
        <p:grpSpPr bwMode="auto">
          <a:xfrm>
            <a:off x="490538" y="2820988"/>
            <a:ext cx="8169275" cy="931862"/>
            <a:chOff x="0" y="0"/>
            <a:chExt cx="12864" cy="1468"/>
          </a:xfrm>
        </p:grpSpPr>
        <p:sp>
          <p:nvSpPr>
            <p:cNvPr id="50179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12864" cy="1468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cs typeface="Arial" panose="020B0604020202020204" pitchFamily="34" charset="0"/>
              </a:endParaRPr>
            </a:p>
          </p:txBody>
        </p:sp>
        <p:grpSp>
          <p:nvGrpSpPr>
            <p:cNvPr id="50180" name="Group 4"/>
            <p:cNvGrpSpPr>
              <a:grpSpLocks/>
            </p:cNvGrpSpPr>
            <p:nvPr/>
          </p:nvGrpSpPr>
          <p:grpSpPr bwMode="auto">
            <a:xfrm>
              <a:off x="1254" y="168"/>
              <a:ext cx="11510" cy="1134"/>
              <a:chOff x="0" y="0"/>
              <a:chExt cx="11510" cy="1134"/>
            </a:xfrm>
          </p:grpSpPr>
          <p:pic>
            <p:nvPicPr>
              <p:cNvPr id="50181" name="Picture 87"/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" y="0"/>
                <a:ext cx="1130" cy="113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50182" name="Rectangle 15"/>
              <p:cNvSpPr>
                <a:spLocks noChangeArrowheads="1"/>
              </p:cNvSpPr>
              <p:nvPr/>
            </p:nvSpPr>
            <p:spPr bwMode="auto">
              <a:xfrm>
                <a:off x="506" y="602"/>
                <a:ext cx="245" cy="240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50183" name="Picture 89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3" y="0"/>
                <a:ext cx="1132" cy="113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50184" name="Rectangle 19"/>
              <p:cNvSpPr>
                <a:spLocks noChangeArrowheads="1"/>
              </p:cNvSpPr>
              <p:nvPr/>
            </p:nvSpPr>
            <p:spPr bwMode="auto">
              <a:xfrm>
                <a:off x="1703" y="637"/>
                <a:ext cx="225" cy="228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50185" name="Picture 91"/>
              <p:cNvPicPr>
                <a:picLocks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6" y="0"/>
                <a:ext cx="1132" cy="113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50186" name="Rectangle 23"/>
              <p:cNvSpPr>
                <a:spLocks noChangeArrowheads="1"/>
              </p:cNvSpPr>
              <p:nvPr/>
            </p:nvSpPr>
            <p:spPr bwMode="auto">
              <a:xfrm>
                <a:off x="2843" y="605"/>
                <a:ext cx="222" cy="223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50187" name="Picture 93"/>
              <p:cNvPicPr>
                <a:picLocks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58" y="0"/>
                <a:ext cx="1132" cy="113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50188" name="Rectangle 27"/>
              <p:cNvSpPr>
                <a:spLocks noChangeArrowheads="1"/>
              </p:cNvSpPr>
              <p:nvPr/>
            </p:nvSpPr>
            <p:spPr bwMode="auto">
              <a:xfrm>
                <a:off x="4051" y="632"/>
                <a:ext cx="220" cy="223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50189" name="Picture 95"/>
              <p:cNvPicPr>
                <a:picLocks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5" y="0"/>
                <a:ext cx="1132" cy="113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50190" name="Rectangle 33"/>
              <p:cNvSpPr>
                <a:spLocks noChangeArrowheads="1"/>
              </p:cNvSpPr>
              <p:nvPr/>
            </p:nvSpPr>
            <p:spPr bwMode="auto">
              <a:xfrm>
                <a:off x="6285" y="617"/>
                <a:ext cx="260" cy="238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50191" name="Picture 97"/>
              <p:cNvPicPr>
                <a:picLocks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1" y="0"/>
                <a:ext cx="1135" cy="113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50192" name="Rectangle 35"/>
              <p:cNvSpPr>
                <a:spLocks noChangeArrowheads="1"/>
              </p:cNvSpPr>
              <p:nvPr/>
            </p:nvSpPr>
            <p:spPr bwMode="auto">
              <a:xfrm>
                <a:off x="5143" y="637"/>
                <a:ext cx="247" cy="240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50193" name="Picture 99"/>
              <p:cNvPicPr>
                <a:picLocks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8" y="0"/>
                <a:ext cx="1132" cy="113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50194" name="Rectangle 18"/>
              <p:cNvSpPr>
                <a:spLocks noChangeArrowheads="1"/>
              </p:cNvSpPr>
              <p:nvPr/>
            </p:nvSpPr>
            <p:spPr bwMode="auto">
              <a:xfrm>
                <a:off x="7510" y="647"/>
                <a:ext cx="200" cy="195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50195" name="Picture 101"/>
              <p:cNvPicPr>
                <a:picLocks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70" y="0"/>
                <a:ext cx="1132" cy="113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50196" name="Rectangle 21"/>
              <p:cNvSpPr>
                <a:spLocks noChangeArrowheads="1"/>
              </p:cNvSpPr>
              <p:nvPr/>
            </p:nvSpPr>
            <p:spPr bwMode="auto">
              <a:xfrm>
                <a:off x="8640" y="602"/>
                <a:ext cx="205" cy="215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50197" name="Picture 103"/>
              <p:cNvPicPr>
                <a:picLocks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23" y="0"/>
                <a:ext cx="1132" cy="113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50198" name="Rectangle 24"/>
              <p:cNvSpPr>
                <a:spLocks noChangeArrowheads="1"/>
              </p:cNvSpPr>
              <p:nvPr/>
            </p:nvSpPr>
            <p:spPr bwMode="auto">
              <a:xfrm>
                <a:off x="9805" y="647"/>
                <a:ext cx="182" cy="185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50199" name="Picture 105"/>
              <p:cNvPicPr>
                <a:picLocks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75" y="0"/>
                <a:ext cx="1135" cy="113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50200" name="Rectangle 27"/>
              <p:cNvSpPr>
                <a:spLocks noChangeArrowheads="1"/>
              </p:cNvSpPr>
              <p:nvPr/>
            </p:nvSpPr>
            <p:spPr bwMode="auto">
              <a:xfrm>
                <a:off x="10938" y="637"/>
                <a:ext cx="207" cy="210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0201" name="Text Box 2"/>
          <p:cNvSpPr txBox="1">
            <a:spLocks noChangeArrowheads="1"/>
          </p:cNvSpPr>
          <p:nvPr/>
        </p:nvSpPr>
        <p:spPr bwMode="auto">
          <a:xfrm>
            <a:off x="31750" y="471488"/>
            <a:ext cx="9086850" cy="70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4000">
                <a:latin typeface="Ubuntu" charset="0"/>
                <a:cs typeface="Arial" panose="020B0604020202020204" pitchFamily="34" charset="0"/>
              </a:rPr>
              <a:t>Creating a chain ensemble</a:t>
            </a:r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50202" name="Text Box 110"/>
          <p:cNvSpPr txBox="1">
            <a:spLocks noChangeArrowheads="1"/>
          </p:cNvSpPr>
          <p:nvPr/>
        </p:nvSpPr>
        <p:spPr bwMode="auto">
          <a:xfrm>
            <a:off x="-171450" y="6064250"/>
            <a:ext cx="952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>
                <a:latin typeface="Ubuntu" charset="0"/>
                <a:cs typeface="Arial" panose="020B0604020202020204" pitchFamily="34" charset="0"/>
              </a:rPr>
              <a:t>Learn final image-level SVM ranker [Parikh &amp; Grauman 2011]</a:t>
            </a:r>
          </a:p>
        </p:txBody>
      </p:sp>
      <p:grpSp>
        <p:nvGrpSpPr>
          <p:cNvPr id="50203" name="Group 87"/>
          <p:cNvGrpSpPr>
            <a:grpSpLocks/>
          </p:cNvGrpSpPr>
          <p:nvPr/>
        </p:nvGrpSpPr>
        <p:grpSpPr bwMode="auto">
          <a:xfrm>
            <a:off x="4562475" y="2454275"/>
            <a:ext cx="1077913" cy="1746250"/>
            <a:chOff x="0" y="0"/>
            <a:chExt cx="1698" cy="2750"/>
          </a:xfrm>
        </p:grpSpPr>
        <p:sp>
          <p:nvSpPr>
            <p:cNvPr id="50204" name="AutoShape 82"/>
            <p:cNvSpPr>
              <a:spLocks/>
            </p:cNvSpPr>
            <p:nvPr/>
          </p:nvSpPr>
          <p:spPr bwMode="auto">
            <a:xfrm>
              <a:off x="773" y="0"/>
              <a:ext cx="120" cy="2750"/>
            </a:xfrm>
            <a:prstGeom prst="leftBracket">
              <a:avLst>
                <a:gd name="adj" fmla="val 190972"/>
              </a:avLst>
            </a:prstGeom>
            <a:noFill/>
            <a:ln w="38100" cmpd="sng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50205" name="AutoShape 83"/>
            <p:cNvSpPr>
              <a:spLocks/>
            </p:cNvSpPr>
            <p:nvPr/>
          </p:nvSpPr>
          <p:spPr bwMode="auto">
            <a:xfrm flipH="1">
              <a:off x="1580" y="0"/>
              <a:ext cx="118" cy="2750"/>
            </a:xfrm>
            <a:prstGeom prst="leftBracket">
              <a:avLst>
                <a:gd name="adj" fmla="val 192591"/>
              </a:avLst>
            </a:prstGeom>
            <a:noFill/>
            <a:ln w="38100" cmpd="sng">
              <a:solidFill>
                <a:srgbClr val="00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pic>
          <p:nvPicPr>
            <p:cNvPr id="50206" name="Picture 90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853"/>
              <a:ext cx="658" cy="9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50207" name="Picture 91"/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453" t="49426" r="38306" b="30273"/>
            <a:stretch>
              <a:fillRect/>
            </a:stretch>
          </p:blipFill>
          <p:spPr bwMode="auto">
            <a:xfrm>
              <a:off x="953" y="130"/>
              <a:ext cx="565" cy="5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50208" name="Picture 92"/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75" t="55870" r="46072" b="22595"/>
            <a:stretch>
              <a:fillRect/>
            </a:stretch>
          </p:blipFill>
          <p:spPr bwMode="auto">
            <a:xfrm>
              <a:off x="953" y="2023"/>
              <a:ext cx="565" cy="5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50209" name="Picture 93"/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51" t="55516" r="29303" b="23302"/>
            <a:stretch>
              <a:fillRect/>
            </a:stretch>
          </p:blipFill>
          <p:spPr bwMode="auto">
            <a:xfrm>
              <a:off x="953" y="1075"/>
              <a:ext cx="565" cy="5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50210" name="Group 94"/>
          <p:cNvGrpSpPr>
            <a:grpSpLocks/>
          </p:cNvGrpSpPr>
          <p:nvPr/>
        </p:nvGrpSpPr>
        <p:grpSpPr bwMode="auto">
          <a:xfrm>
            <a:off x="1530350" y="5184775"/>
            <a:ext cx="6605588" cy="609600"/>
            <a:chOff x="0" y="0"/>
            <a:chExt cx="9510" cy="960"/>
          </a:xfrm>
        </p:grpSpPr>
        <p:pic>
          <p:nvPicPr>
            <p:cNvPr id="50211" name="Picture 95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57" cy="9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50212" name="Text Box 110"/>
            <p:cNvSpPr txBox="1">
              <a:spLocks noChangeArrowheads="1"/>
            </p:cNvSpPr>
            <p:nvPr/>
          </p:nvSpPr>
          <p:spPr bwMode="auto">
            <a:xfrm>
              <a:off x="505" y="120"/>
              <a:ext cx="9005" cy="7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>
                  <a:latin typeface="Ubuntu" charset="0"/>
                  <a:cs typeface="Arial" panose="020B0604020202020204" pitchFamily="34" charset="0"/>
                </a:rPr>
                <a:t>: Dense SIFT or Pool5 activation of AlexNet</a:t>
              </a:r>
            </a:p>
          </p:txBody>
        </p:sp>
      </p:grpSp>
      <p:grpSp>
        <p:nvGrpSpPr>
          <p:cNvPr id="50213" name="Group 37"/>
          <p:cNvGrpSpPr>
            <a:grpSpLocks/>
          </p:cNvGrpSpPr>
          <p:nvPr/>
        </p:nvGrpSpPr>
        <p:grpSpPr bwMode="auto">
          <a:xfrm>
            <a:off x="490538" y="1600200"/>
            <a:ext cx="8169275" cy="933450"/>
            <a:chOff x="0" y="0"/>
            <a:chExt cx="12864" cy="1468"/>
          </a:xfrm>
        </p:grpSpPr>
        <p:sp>
          <p:nvSpPr>
            <p:cNvPr id="50214" name="Rectangle 38"/>
            <p:cNvSpPr>
              <a:spLocks noChangeArrowheads="1"/>
            </p:cNvSpPr>
            <p:nvPr/>
          </p:nvSpPr>
          <p:spPr bwMode="auto">
            <a:xfrm>
              <a:off x="0" y="0"/>
              <a:ext cx="12864" cy="1468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cs typeface="Arial" panose="020B0604020202020204" pitchFamily="34" charset="0"/>
              </a:endParaRPr>
            </a:p>
          </p:txBody>
        </p:sp>
        <p:grpSp>
          <p:nvGrpSpPr>
            <p:cNvPr id="50215" name="Group 39"/>
            <p:cNvGrpSpPr>
              <a:grpSpLocks/>
            </p:cNvGrpSpPr>
            <p:nvPr/>
          </p:nvGrpSpPr>
          <p:grpSpPr bwMode="auto">
            <a:xfrm>
              <a:off x="1254" y="168"/>
              <a:ext cx="11508" cy="1132"/>
              <a:chOff x="0" y="0"/>
              <a:chExt cx="11508" cy="1132"/>
            </a:xfrm>
          </p:grpSpPr>
          <p:grpSp>
            <p:nvGrpSpPr>
              <p:cNvPr id="50216" name="Group 8"/>
              <p:cNvGrpSpPr>
                <a:grpSpLocks/>
              </p:cNvGrpSpPr>
              <p:nvPr/>
            </p:nvGrpSpPr>
            <p:grpSpPr bwMode="auto">
              <a:xfrm>
                <a:off x="0" y="0"/>
                <a:ext cx="1131" cy="1132"/>
                <a:chOff x="0" y="0"/>
                <a:chExt cx="1132" cy="1132"/>
              </a:xfrm>
            </p:grpSpPr>
            <p:pic>
              <p:nvPicPr>
                <p:cNvPr id="50217" name="Picture 9"/>
                <p:cNvPicPr>
                  <a:picLocks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" y="-1"/>
                  <a:ext cx="1131" cy="11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>
                            <a:alpha val="73000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50218" name="Rectangle 15"/>
                <p:cNvSpPr>
                  <a:spLocks noChangeArrowheads="1"/>
                </p:cNvSpPr>
                <p:nvPr/>
              </p:nvSpPr>
              <p:spPr bwMode="auto">
                <a:xfrm>
                  <a:off x="411" y="521"/>
                  <a:ext cx="280" cy="272"/>
                </a:xfrm>
                <a:prstGeom prst="rect">
                  <a:avLst/>
                </a:prstGeom>
                <a:noFill/>
                <a:ln w="25400" cmpd="sng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>
                            <a:alpha val="73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90170" tIns="46990" rIns="90170" bIns="46990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0219" name="Group 11"/>
              <p:cNvGrpSpPr>
                <a:grpSpLocks/>
              </p:cNvGrpSpPr>
              <p:nvPr/>
            </p:nvGrpSpPr>
            <p:grpSpPr bwMode="auto">
              <a:xfrm>
                <a:off x="1152" y="0"/>
                <a:ext cx="1132" cy="1132"/>
                <a:chOff x="0" y="0"/>
                <a:chExt cx="1132" cy="1132"/>
              </a:xfrm>
            </p:grpSpPr>
            <p:pic>
              <p:nvPicPr>
                <p:cNvPr id="50220" name="Picture 12"/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" y="-1"/>
                  <a:ext cx="1132" cy="11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>
                            <a:alpha val="73000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50221" name="Rectangle 19"/>
                <p:cNvSpPr>
                  <a:spLocks noChangeArrowheads="1"/>
                </p:cNvSpPr>
                <p:nvPr/>
              </p:nvSpPr>
              <p:spPr bwMode="auto">
                <a:xfrm>
                  <a:off x="451" y="578"/>
                  <a:ext cx="252" cy="252"/>
                </a:xfrm>
                <a:prstGeom prst="rect">
                  <a:avLst/>
                </a:prstGeom>
                <a:noFill/>
                <a:ln w="25400" cmpd="sng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>
                            <a:alpha val="73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90170" tIns="46990" rIns="90170" bIns="46990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0222" name="Group 14"/>
              <p:cNvGrpSpPr>
                <a:grpSpLocks/>
              </p:cNvGrpSpPr>
              <p:nvPr/>
            </p:nvGrpSpPr>
            <p:grpSpPr bwMode="auto">
              <a:xfrm>
                <a:off x="2305" y="0"/>
                <a:ext cx="1132" cy="1132"/>
                <a:chOff x="0" y="0"/>
                <a:chExt cx="1132" cy="1132"/>
              </a:xfrm>
            </p:grpSpPr>
            <p:pic>
              <p:nvPicPr>
                <p:cNvPr id="50223" name="Picture 15"/>
                <p:cNvPicPr>
                  <a:picLocks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" y="-1"/>
                  <a:ext cx="1132" cy="11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>
                            <a:alpha val="73000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50224" name="Rectangle 23"/>
                <p:cNvSpPr>
                  <a:spLocks noChangeArrowheads="1"/>
                </p:cNvSpPr>
                <p:nvPr/>
              </p:nvSpPr>
              <p:spPr bwMode="auto">
                <a:xfrm>
                  <a:off x="451" y="546"/>
                  <a:ext cx="237" cy="242"/>
                </a:xfrm>
                <a:prstGeom prst="rect">
                  <a:avLst/>
                </a:prstGeom>
                <a:noFill/>
                <a:ln w="25400" cmpd="sng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>
                            <a:alpha val="73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90170" tIns="46990" rIns="90170" bIns="46990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0225" name="Group 17"/>
              <p:cNvGrpSpPr>
                <a:grpSpLocks/>
              </p:cNvGrpSpPr>
              <p:nvPr/>
            </p:nvGrpSpPr>
            <p:grpSpPr bwMode="auto">
              <a:xfrm>
                <a:off x="3458" y="0"/>
                <a:ext cx="1132" cy="1132"/>
                <a:chOff x="0" y="0"/>
                <a:chExt cx="1132" cy="1132"/>
              </a:xfrm>
            </p:grpSpPr>
            <p:pic>
              <p:nvPicPr>
                <p:cNvPr id="50226" name="Picture 18"/>
                <p:cNvPicPr>
                  <a:picLocks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-1"/>
                  <a:ext cx="1132" cy="11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>
                            <a:alpha val="73000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50227" name="Rectangle 27"/>
                <p:cNvSpPr>
                  <a:spLocks noChangeArrowheads="1"/>
                </p:cNvSpPr>
                <p:nvPr/>
              </p:nvSpPr>
              <p:spPr bwMode="auto">
                <a:xfrm>
                  <a:off x="485" y="559"/>
                  <a:ext cx="257" cy="260"/>
                </a:xfrm>
                <a:prstGeom prst="rect">
                  <a:avLst/>
                </a:prstGeom>
                <a:noFill/>
                <a:ln w="25400" cmpd="sng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>
                            <a:alpha val="73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90170" tIns="46990" rIns="90170" bIns="46990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0228" name="Group 20"/>
              <p:cNvGrpSpPr>
                <a:grpSpLocks/>
              </p:cNvGrpSpPr>
              <p:nvPr/>
            </p:nvGrpSpPr>
            <p:grpSpPr bwMode="auto">
              <a:xfrm>
                <a:off x="5764" y="0"/>
                <a:ext cx="1132" cy="1132"/>
                <a:chOff x="0" y="0"/>
                <a:chExt cx="1132" cy="1132"/>
              </a:xfrm>
            </p:grpSpPr>
            <p:pic>
              <p:nvPicPr>
                <p:cNvPr id="50229" name="Picture 21"/>
                <p:cNvPicPr>
                  <a:picLocks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" y="-1"/>
                  <a:ext cx="1132" cy="11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>
                            <a:alpha val="73000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50230" name="Rectangle 33"/>
                <p:cNvSpPr>
                  <a:spLocks noChangeArrowheads="1"/>
                </p:cNvSpPr>
                <p:nvPr/>
              </p:nvSpPr>
              <p:spPr bwMode="auto">
                <a:xfrm>
                  <a:off x="444" y="561"/>
                  <a:ext cx="262" cy="237"/>
                </a:xfrm>
                <a:prstGeom prst="rect">
                  <a:avLst/>
                </a:prstGeom>
                <a:noFill/>
                <a:ln w="25400" cmpd="sng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>
                            <a:alpha val="73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90170" tIns="46990" rIns="90170" bIns="46990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0231" name="Group 23"/>
              <p:cNvGrpSpPr>
                <a:grpSpLocks/>
              </p:cNvGrpSpPr>
              <p:nvPr/>
            </p:nvGrpSpPr>
            <p:grpSpPr bwMode="auto">
              <a:xfrm>
                <a:off x="4611" y="0"/>
                <a:ext cx="1132" cy="1132"/>
                <a:chOff x="0" y="0"/>
                <a:chExt cx="1132" cy="1132"/>
              </a:xfrm>
            </p:grpSpPr>
            <p:pic>
              <p:nvPicPr>
                <p:cNvPr id="50232" name="Picture 24"/>
                <p:cNvPicPr>
                  <a:picLocks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-1"/>
                  <a:ext cx="1132" cy="11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>
                            <a:alpha val="73000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50233" name="Rectangle 35"/>
                <p:cNvSpPr>
                  <a:spLocks noChangeArrowheads="1"/>
                </p:cNvSpPr>
                <p:nvPr/>
              </p:nvSpPr>
              <p:spPr bwMode="auto">
                <a:xfrm>
                  <a:off x="420" y="586"/>
                  <a:ext cx="262" cy="240"/>
                </a:xfrm>
                <a:prstGeom prst="rect">
                  <a:avLst/>
                </a:prstGeom>
                <a:noFill/>
                <a:ln w="25400" cmpd="sng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>
                            <a:alpha val="73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90170" tIns="46990" rIns="90170" bIns="46990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0234" name="Group 26"/>
              <p:cNvGrpSpPr>
                <a:grpSpLocks/>
              </p:cNvGrpSpPr>
              <p:nvPr/>
            </p:nvGrpSpPr>
            <p:grpSpPr bwMode="auto">
              <a:xfrm>
                <a:off x="6917" y="0"/>
                <a:ext cx="1132" cy="1132"/>
                <a:chOff x="0" y="0"/>
                <a:chExt cx="1132" cy="1132"/>
              </a:xfrm>
            </p:grpSpPr>
            <p:pic>
              <p:nvPicPr>
                <p:cNvPr id="50235" name="Picture 27"/>
                <p:cNvPicPr>
                  <a:picLocks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" y="-1"/>
                  <a:ext cx="1130" cy="11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>
                            <a:alpha val="73000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50236" name="Rectangle 18"/>
                <p:cNvSpPr>
                  <a:spLocks noChangeArrowheads="1"/>
                </p:cNvSpPr>
                <p:nvPr/>
              </p:nvSpPr>
              <p:spPr bwMode="auto">
                <a:xfrm>
                  <a:off x="508" y="601"/>
                  <a:ext cx="210" cy="210"/>
                </a:xfrm>
                <a:prstGeom prst="rect">
                  <a:avLst/>
                </a:prstGeom>
                <a:noFill/>
                <a:ln w="25400" cmpd="sng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>
                            <a:alpha val="73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90170" tIns="46990" rIns="90170" bIns="46990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0237" name="Group 29"/>
              <p:cNvGrpSpPr>
                <a:grpSpLocks/>
              </p:cNvGrpSpPr>
              <p:nvPr/>
            </p:nvGrpSpPr>
            <p:grpSpPr bwMode="auto">
              <a:xfrm>
                <a:off x="8070" y="0"/>
                <a:ext cx="1132" cy="1132"/>
                <a:chOff x="0" y="0"/>
                <a:chExt cx="1132" cy="1132"/>
              </a:xfrm>
            </p:grpSpPr>
            <p:pic>
              <p:nvPicPr>
                <p:cNvPr id="50238" name="Picture 30"/>
                <p:cNvPicPr>
                  <a:picLocks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-1"/>
                  <a:ext cx="1132" cy="11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>
                            <a:alpha val="73000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50239" name="Rectangle 21"/>
                <p:cNvSpPr>
                  <a:spLocks noChangeArrowheads="1"/>
                </p:cNvSpPr>
                <p:nvPr/>
              </p:nvSpPr>
              <p:spPr bwMode="auto">
                <a:xfrm>
                  <a:off x="480" y="556"/>
                  <a:ext cx="207" cy="215"/>
                </a:xfrm>
                <a:prstGeom prst="rect">
                  <a:avLst/>
                </a:prstGeom>
                <a:noFill/>
                <a:ln w="25400" cmpd="sng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>
                            <a:alpha val="73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90170" tIns="46990" rIns="90170" bIns="46990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0240" name="Group 32"/>
              <p:cNvGrpSpPr>
                <a:grpSpLocks/>
              </p:cNvGrpSpPr>
              <p:nvPr/>
            </p:nvGrpSpPr>
            <p:grpSpPr bwMode="auto">
              <a:xfrm>
                <a:off x="9223" y="0"/>
                <a:ext cx="1132" cy="1132"/>
                <a:chOff x="0" y="0"/>
                <a:chExt cx="1132" cy="1132"/>
              </a:xfrm>
            </p:grpSpPr>
            <p:pic>
              <p:nvPicPr>
                <p:cNvPr id="50241" name="Picture 33"/>
                <p:cNvPicPr>
                  <a:picLocks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-1"/>
                  <a:ext cx="1132" cy="11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>
                            <a:alpha val="73000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50242" name="Rectangle 24"/>
                <p:cNvSpPr>
                  <a:spLocks noChangeArrowheads="1"/>
                </p:cNvSpPr>
                <p:nvPr/>
              </p:nvSpPr>
              <p:spPr bwMode="auto">
                <a:xfrm>
                  <a:off x="510" y="588"/>
                  <a:ext cx="220" cy="222"/>
                </a:xfrm>
                <a:prstGeom prst="rect">
                  <a:avLst/>
                </a:prstGeom>
                <a:noFill/>
                <a:ln w="25400" cmpd="sng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>
                            <a:alpha val="73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90170" tIns="46990" rIns="90170" bIns="46990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0243" name="Group 35"/>
              <p:cNvGrpSpPr>
                <a:grpSpLocks/>
              </p:cNvGrpSpPr>
              <p:nvPr/>
            </p:nvGrpSpPr>
            <p:grpSpPr bwMode="auto">
              <a:xfrm>
                <a:off x="10376" y="0"/>
                <a:ext cx="1132" cy="1132"/>
                <a:chOff x="0" y="0"/>
                <a:chExt cx="1132" cy="1132"/>
              </a:xfrm>
            </p:grpSpPr>
            <p:pic>
              <p:nvPicPr>
                <p:cNvPr id="50244" name="Picture 36"/>
                <p:cNvPicPr>
                  <a:picLocks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" y="-1"/>
                  <a:ext cx="1132" cy="11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>
                            <a:alpha val="73000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50245" name="Rectangle 27"/>
                <p:cNvSpPr>
                  <a:spLocks noChangeArrowheads="1"/>
                </p:cNvSpPr>
                <p:nvPr/>
              </p:nvSpPr>
              <p:spPr bwMode="auto">
                <a:xfrm>
                  <a:off x="469" y="571"/>
                  <a:ext cx="207" cy="207"/>
                </a:xfrm>
                <a:prstGeom prst="rect">
                  <a:avLst/>
                </a:prstGeom>
                <a:noFill/>
                <a:ln w="25400" cmpd="sng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>
                            <a:alpha val="73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90170" tIns="46990" rIns="90170" bIns="46990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cs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50246" name="Group 70"/>
          <p:cNvGrpSpPr>
            <a:grpSpLocks/>
          </p:cNvGrpSpPr>
          <p:nvPr/>
        </p:nvGrpSpPr>
        <p:grpSpPr bwMode="auto">
          <a:xfrm>
            <a:off x="490538" y="4057650"/>
            <a:ext cx="8169275" cy="933450"/>
            <a:chOff x="0" y="0"/>
            <a:chExt cx="12864" cy="1468"/>
          </a:xfrm>
        </p:grpSpPr>
        <p:sp>
          <p:nvSpPr>
            <p:cNvPr id="50247" name="Rectangle 71"/>
            <p:cNvSpPr>
              <a:spLocks noChangeArrowheads="1"/>
            </p:cNvSpPr>
            <p:nvPr/>
          </p:nvSpPr>
          <p:spPr bwMode="auto">
            <a:xfrm>
              <a:off x="0" y="0"/>
              <a:ext cx="12864" cy="1468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cs typeface="Arial" panose="020B0604020202020204" pitchFamily="34" charset="0"/>
              </a:endParaRPr>
            </a:p>
          </p:txBody>
        </p:sp>
        <p:grpSp>
          <p:nvGrpSpPr>
            <p:cNvPr id="50248" name="Group 72"/>
            <p:cNvGrpSpPr>
              <a:grpSpLocks/>
            </p:cNvGrpSpPr>
            <p:nvPr/>
          </p:nvGrpSpPr>
          <p:grpSpPr bwMode="auto">
            <a:xfrm>
              <a:off x="1254" y="167"/>
              <a:ext cx="11510" cy="1134"/>
              <a:chOff x="0" y="0"/>
              <a:chExt cx="11510" cy="1134"/>
            </a:xfrm>
          </p:grpSpPr>
          <p:pic>
            <p:nvPicPr>
              <p:cNvPr id="50249" name="Picture 64"/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" y="0"/>
                <a:ext cx="1130" cy="11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50250" name="Rectangle 15"/>
              <p:cNvSpPr>
                <a:spLocks noChangeArrowheads="1"/>
              </p:cNvSpPr>
              <p:nvPr/>
            </p:nvSpPr>
            <p:spPr bwMode="auto">
              <a:xfrm>
                <a:off x="316" y="577"/>
                <a:ext cx="245" cy="240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50251" name="Picture 66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3" y="0"/>
                <a:ext cx="1132" cy="11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50252" name="Rectangle 19"/>
              <p:cNvSpPr>
                <a:spLocks noChangeArrowheads="1"/>
              </p:cNvSpPr>
              <p:nvPr/>
            </p:nvSpPr>
            <p:spPr bwMode="auto">
              <a:xfrm>
                <a:off x="1546" y="629"/>
                <a:ext cx="225" cy="227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50253" name="Picture 68"/>
              <p:cNvPicPr>
                <a:picLocks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6" y="0"/>
                <a:ext cx="1132" cy="11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50254" name="Rectangle 23"/>
              <p:cNvSpPr>
                <a:spLocks noChangeArrowheads="1"/>
              </p:cNvSpPr>
              <p:nvPr/>
            </p:nvSpPr>
            <p:spPr bwMode="auto">
              <a:xfrm>
                <a:off x="2678" y="602"/>
                <a:ext cx="222" cy="225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50255" name="Picture 70"/>
              <p:cNvPicPr>
                <a:picLocks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58" y="0"/>
                <a:ext cx="1132" cy="11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50256" name="Rectangle 27"/>
              <p:cNvSpPr>
                <a:spLocks noChangeArrowheads="1"/>
              </p:cNvSpPr>
              <p:nvPr/>
            </p:nvSpPr>
            <p:spPr bwMode="auto">
              <a:xfrm>
                <a:off x="3881" y="632"/>
                <a:ext cx="250" cy="250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50257" name="Picture 72"/>
              <p:cNvPicPr>
                <a:picLocks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5" y="0"/>
                <a:ext cx="1132" cy="11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50258" name="Rectangle 33"/>
              <p:cNvSpPr>
                <a:spLocks noChangeArrowheads="1"/>
              </p:cNvSpPr>
              <p:nvPr/>
            </p:nvSpPr>
            <p:spPr bwMode="auto">
              <a:xfrm>
                <a:off x="6105" y="602"/>
                <a:ext cx="260" cy="237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50259" name="Picture 74"/>
              <p:cNvPicPr>
                <a:picLocks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1" y="0"/>
                <a:ext cx="1135" cy="11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50260" name="Rectangle 35"/>
              <p:cNvSpPr>
                <a:spLocks noChangeArrowheads="1"/>
              </p:cNvSpPr>
              <p:nvPr/>
            </p:nvSpPr>
            <p:spPr bwMode="auto">
              <a:xfrm>
                <a:off x="4936" y="637"/>
                <a:ext cx="247" cy="240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50261" name="Picture 76"/>
              <p:cNvPicPr>
                <a:picLocks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8" y="0"/>
                <a:ext cx="1132" cy="11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50262" name="Rectangle 18"/>
              <p:cNvSpPr>
                <a:spLocks noChangeArrowheads="1"/>
              </p:cNvSpPr>
              <p:nvPr/>
            </p:nvSpPr>
            <p:spPr bwMode="auto">
              <a:xfrm>
                <a:off x="7355" y="637"/>
                <a:ext cx="210" cy="207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50263" name="Picture 78"/>
              <p:cNvPicPr>
                <a:picLocks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70" y="0"/>
                <a:ext cx="1132" cy="11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50264" name="Rectangle 21"/>
              <p:cNvSpPr>
                <a:spLocks noChangeArrowheads="1"/>
              </p:cNvSpPr>
              <p:nvPr/>
            </p:nvSpPr>
            <p:spPr bwMode="auto">
              <a:xfrm>
                <a:off x="8470" y="604"/>
                <a:ext cx="207" cy="212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50265" name="Picture 80"/>
              <p:cNvPicPr>
                <a:picLocks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23" y="0"/>
                <a:ext cx="1132" cy="11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50266" name="Rectangle 24"/>
              <p:cNvSpPr>
                <a:spLocks noChangeArrowheads="1"/>
              </p:cNvSpPr>
              <p:nvPr/>
            </p:nvSpPr>
            <p:spPr bwMode="auto">
              <a:xfrm>
                <a:off x="9655" y="632"/>
                <a:ext cx="217" cy="222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50267" name="Picture 82"/>
              <p:cNvPicPr>
                <a:picLocks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75" y="0"/>
                <a:ext cx="1135" cy="11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50268" name="Rectangle 27"/>
              <p:cNvSpPr>
                <a:spLocks noChangeArrowheads="1"/>
              </p:cNvSpPr>
              <p:nvPr/>
            </p:nvSpPr>
            <p:spPr bwMode="auto">
              <a:xfrm>
                <a:off x="10765" y="629"/>
                <a:ext cx="207" cy="210"/>
              </a:xfrm>
              <a:prstGeom prst="rect">
                <a:avLst/>
              </a:prstGeom>
              <a:noFill/>
              <a:ln w="254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0269" name="Rectangle 2"/>
          <p:cNvSpPr>
            <a:spLocks noChangeArrowheads="1"/>
          </p:cNvSpPr>
          <p:nvPr/>
        </p:nvSpPr>
        <p:spPr bwMode="auto">
          <a:xfrm>
            <a:off x="454025" y="1492250"/>
            <a:ext cx="922338" cy="3692525"/>
          </a:xfrm>
          <a:prstGeom prst="rect">
            <a:avLst/>
          </a:prstGeom>
          <a:solidFill>
            <a:srgbClr val="33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 sz="1800">
              <a:cs typeface="Arial" panose="020B0604020202020204" pitchFamily="34" charset="0"/>
            </a:endParaRPr>
          </a:p>
        </p:txBody>
      </p:sp>
      <p:grpSp>
        <p:nvGrpSpPr>
          <p:cNvPr id="50270" name="Group 5"/>
          <p:cNvGrpSpPr>
            <a:grpSpLocks/>
          </p:cNvGrpSpPr>
          <p:nvPr/>
        </p:nvGrpSpPr>
        <p:grpSpPr bwMode="auto">
          <a:xfrm>
            <a:off x="555625" y="1708150"/>
            <a:ext cx="717550" cy="717550"/>
            <a:chOff x="0" y="0"/>
            <a:chExt cx="1132" cy="1132"/>
          </a:xfrm>
        </p:grpSpPr>
        <p:pic>
          <p:nvPicPr>
            <p:cNvPr id="50271" name="Picture 6"/>
            <p:cNvPicPr>
              <a:picLocks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132" cy="11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50272" name="Rectangle 11"/>
            <p:cNvSpPr>
              <a:spLocks noChangeArrowheads="1"/>
            </p:cNvSpPr>
            <p:nvPr/>
          </p:nvSpPr>
          <p:spPr bwMode="auto">
            <a:xfrm>
              <a:off x="458" y="558"/>
              <a:ext cx="240" cy="245"/>
            </a:xfrm>
            <a:prstGeom prst="rect">
              <a:avLst/>
            </a:prstGeom>
            <a:noFill/>
            <a:ln w="25400" cmpd="sng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</p:grpSp>
      <p:grpSp>
        <p:nvGrpSpPr>
          <p:cNvPr id="50273" name="Group 97"/>
          <p:cNvGrpSpPr>
            <a:grpSpLocks/>
          </p:cNvGrpSpPr>
          <p:nvPr/>
        </p:nvGrpSpPr>
        <p:grpSpPr bwMode="auto">
          <a:xfrm>
            <a:off x="555625" y="4164013"/>
            <a:ext cx="717550" cy="720725"/>
            <a:chOff x="0" y="0"/>
            <a:chExt cx="1132" cy="1134"/>
          </a:xfrm>
        </p:grpSpPr>
        <p:pic>
          <p:nvPicPr>
            <p:cNvPr id="50274" name="Picture 62"/>
            <p:cNvPicPr>
              <a:picLocks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132" cy="1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50275" name="Rectangle 11"/>
            <p:cNvSpPr>
              <a:spLocks noChangeArrowheads="1"/>
            </p:cNvSpPr>
            <p:nvPr/>
          </p:nvSpPr>
          <p:spPr bwMode="auto">
            <a:xfrm>
              <a:off x="371" y="637"/>
              <a:ext cx="240" cy="245"/>
            </a:xfrm>
            <a:prstGeom prst="rect">
              <a:avLst/>
            </a:prstGeom>
            <a:noFill/>
            <a:ln w="25400" cmpd="sng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</p:grpSp>
      <p:grpSp>
        <p:nvGrpSpPr>
          <p:cNvPr id="50276" name="Group 100"/>
          <p:cNvGrpSpPr>
            <a:grpSpLocks/>
          </p:cNvGrpSpPr>
          <p:nvPr/>
        </p:nvGrpSpPr>
        <p:grpSpPr bwMode="auto">
          <a:xfrm>
            <a:off x="555625" y="2927350"/>
            <a:ext cx="717550" cy="720725"/>
            <a:chOff x="0" y="0"/>
            <a:chExt cx="1132" cy="1134"/>
          </a:xfrm>
        </p:grpSpPr>
        <p:pic>
          <p:nvPicPr>
            <p:cNvPr id="50277" name="Picture 85"/>
            <p:cNvPicPr>
              <a:picLocks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132" cy="1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50278" name="Rectangle 11"/>
            <p:cNvSpPr>
              <a:spLocks noChangeArrowheads="1"/>
            </p:cNvSpPr>
            <p:nvPr/>
          </p:nvSpPr>
          <p:spPr bwMode="auto">
            <a:xfrm>
              <a:off x="563" y="637"/>
              <a:ext cx="240" cy="245"/>
            </a:xfrm>
            <a:prstGeom prst="rect">
              <a:avLst/>
            </a:prstGeom>
            <a:noFill/>
            <a:ln w="25400" cmpd="sng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338611 0.000000 " pathEditMode="relative" rAng="0" ptsTypes="">
                                      <p:cBhvr>
                                        <p:cTn id="9" dur="1000" fill="hold"/>
                                        <p:tgtEl>
                                          <p:spTgt spid="5026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800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338611 0.000000 " pathEditMode="relative" rAng="0" ptsTypes="">
                                      <p:cBhvr>
                                        <p:cTn id="11" dur="1000" fill="hold"/>
                                        <p:tgtEl>
                                          <p:spTgt spid="50270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6700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338681 0.000000 " pathEditMode="relative" rAng="0" ptsTypes="">
                                      <p:cBhvr>
                                        <p:cTn id="13" dur="1000" fill="hold"/>
                                        <p:tgtEl>
                                          <p:spTgt spid="5027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8000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338264 0.000000 " pathEditMode="relative" rAng="0" ptsTypes="">
                                      <p:cBhvr>
                                        <p:cTn id="15" dur="1000" fill="hold"/>
                                        <p:tgtEl>
                                          <p:spTgt spid="50273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6400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202" grpId="0" bldLvl="0" autoUpdateAnimBg="0"/>
      <p:bldP spid="50269" grpId="0" bldLvl="0" animBg="1" autoUpdateAnimBg="0"/>
      <p:bldP spid="50269" grpId="1" bldLvl="0" animBg="1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3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8400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6000">
                <a:latin typeface="Ubuntu" charset="0"/>
              </a:rPr>
              <a:t>Results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2"/>
          <p:cNvSpPr txBox="1">
            <a:spLocks noChangeArrowheads="1"/>
          </p:cNvSpPr>
          <p:nvPr/>
        </p:nvSpPr>
        <p:spPr bwMode="auto">
          <a:xfrm>
            <a:off x="31750" y="471488"/>
            <a:ext cx="9086850" cy="70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4000">
                <a:latin typeface="Ubuntu" charset="0"/>
                <a:cs typeface="Arial" panose="020B0604020202020204" pitchFamily="34" charset="0"/>
              </a:rPr>
              <a:t>Relative attribute datasets</a:t>
            </a:r>
          </a:p>
        </p:txBody>
      </p:sp>
      <p:pic>
        <p:nvPicPr>
          <p:cNvPr id="52227" name="Picture 3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2544763"/>
            <a:ext cx="971550" cy="971550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52228" name="Picture 4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550" y="2544763"/>
            <a:ext cx="971550" cy="971550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52229" name="Picture 5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75" y="4521200"/>
            <a:ext cx="971550" cy="971550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52230" name="Picture 6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00" y="4521200"/>
            <a:ext cx="971550" cy="971550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52231" name="Picture 7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3533775"/>
            <a:ext cx="971550" cy="971550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52232" name="Picture 8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975" y="2544763"/>
            <a:ext cx="971550" cy="971550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52233" name="Picture 9"/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975" y="3533775"/>
            <a:ext cx="971550" cy="971550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52234" name="Picture 10"/>
          <p:cNvPicPr>
            <a:picLocks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550" y="3533775"/>
            <a:ext cx="971550" cy="971550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sp>
        <p:nvSpPr>
          <p:cNvPr id="52235" name="Text Box 77"/>
          <p:cNvSpPr txBox="1">
            <a:spLocks noChangeArrowheads="1"/>
          </p:cNvSpPr>
          <p:nvPr/>
        </p:nvSpPr>
        <p:spPr bwMode="auto">
          <a:xfrm>
            <a:off x="-95250" y="5654675"/>
            <a:ext cx="44005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>
                <a:latin typeface="Ubuntu" charset="0"/>
                <a:cs typeface="Arial" panose="020B0604020202020204" pitchFamily="34" charset="0"/>
              </a:rPr>
              <a:t>Visible teeth, Eyes open, Dark hair, Smile, Good looking...</a:t>
            </a:r>
          </a:p>
        </p:txBody>
      </p:sp>
      <p:pic>
        <p:nvPicPr>
          <p:cNvPr id="52236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0" y="2560125"/>
            <a:ext cx="129540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52237" name="Picture 1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300" y="2560125"/>
            <a:ext cx="129540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52238" name="Picture 1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900" y="2560125"/>
            <a:ext cx="129540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52239" name="Picture 1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300" y="3531675"/>
            <a:ext cx="129540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52240" name="Picture 1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200" y="4503225"/>
            <a:ext cx="129540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52241" name="Picture 1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900" y="3531675"/>
            <a:ext cx="129540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52242" name="Picture 18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00" y="4515925"/>
            <a:ext cx="129540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52243" name="Picture 19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0" y="3531675"/>
            <a:ext cx="129540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sp>
        <p:nvSpPr>
          <p:cNvPr id="52244" name="Text Box 77"/>
          <p:cNvSpPr txBox="1">
            <a:spLocks noChangeArrowheads="1"/>
          </p:cNvSpPr>
          <p:nvPr/>
        </p:nvSpPr>
        <p:spPr bwMode="auto">
          <a:xfrm>
            <a:off x="4889500" y="5651500"/>
            <a:ext cx="39814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>
                <a:latin typeface="Ubuntu" charset="0"/>
                <a:cs typeface="Arial" panose="020B0604020202020204" pitchFamily="34" charset="0"/>
              </a:rPr>
              <a:t>Pointy, Open, Sporty, Comfort</a:t>
            </a:r>
          </a:p>
        </p:txBody>
      </p:sp>
      <p:sp>
        <p:nvSpPr>
          <p:cNvPr id="52245" name="Text Box 77"/>
          <p:cNvSpPr txBox="1">
            <a:spLocks noChangeArrowheads="1"/>
          </p:cNvSpPr>
          <p:nvPr/>
        </p:nvSpPr>
        <p:spPr bwMode="auto">
          <a:xfrm>
            <a:off x="-30163" y="1714500"/>
            <a:ext cx="4216401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dirty="0">
                <a:latin typeface="Ubuntu" charset="0"/>
                <a:cs typeface="Arial" panose="020B0604020202020204" pitchFamily="34" charset="0"/>
              </a:rPr>
              <a:t>LFW-10 (2k images)</a:t>
            </a:r>
          </a:p>
          <a:p>
            <a:pPr algn="ctr" eaLnBrk="1" hangingPunct="1"/>
            <a:r>
              <a:rPr lang="en-US" altLang="en-US" dirty="0">
                <a:latin typeface="Ubuntu" charset="0"/>
                <a:cs typeface="Arial" panose="020B0604020202020204" pitchFamily="34" charset="0"/>
              </a:rPr>
              <a:t>[Sandeep et al., CVPR 2014]</a:t>
            </a:r>
          </a:p>
        </p:txBody>
      </p:sp>
      <p:sp>
        <p:nvSpPr>
          <p:cNvPr id="52246" name="Text Box 77"/>
          <p:cNvSpPr txBox="1">
            <a:spLocks noChangeArrowheads="1"/>
          </p:cNvSpPr>
          <p:nvPr/>
        </p:nvSpPr>
        <p:spPr bwMode="auto">
          <a:xfrm>
            <a:off x="4619625" y="1696525"/>
            <a:ext cx="4575175" cy="820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dirty="0">
                <a:latin typeface="Ubuntu" charset="0"/>
                <a:cs typeface="Arial" panose="020B0604020202020204" pitchFamily="34" charset="0"/>
              </a:rPr>
              <a:t>UTZappos50k (50k images)</a:t>
            </a:r>
          </a:p>
          <a:p>
            <a:pPr algn="ctr" eaLnBrk="1" hangingPunct="1"/>
            <a:r>
              <a:rPr lang="en-US" altLang="en-US" dirty="0">
                <a:latin typeface="Ubuntu" charset="0"/>
                <a:cs typeface="Arial" panose="020B0604020202020204" pitchFamily="34" charset="0"/>
              </a:rPr>
              <a:t>[Yu &amp; </a:t>
            </a:r>
            <a:r>
              <a:rPr lang="en-US" altLang="en-US" dirty="0" err="1">
                <a:latin typeface="Ubuntu" charset="0"/>
                <a:cs typeface="Arial" panose="020B0604020202020204" pitchFamily="34" charset="0"/>
              </a:rPr>
              <a:t>Grauman</a:t>
            </a:r>
            <a:r>
              <a:rPr lang="en-US" altLang="en-US" dirty="0">
                <a:latin typeface="Ubuntu" charset="0"/>
                <a:cs typeface="Arial" panose="020B0604020202020204" pitchFamily="34" charset="0"/>
              </a:rPr>
              <a:t>, CVPR 2014]</a:t>
            </a:r>
            <a:endParaRPr lang="en-US" altLang="en-US" sz="3200" dirty="0"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2"/>
          <p:cNvSpPr txBox="1">
            <a:spLocks noChangeArrowheads="1"/>
          </p:cNvSpPr>
          <p:nvPr/>
        </p:nvSpPr>
        <p:spPr bwMode="auto">
          <a:xfrm>
            <a:off x="31750" y="471488"/>
            <a:ext cx="9086850" cy="70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4000">
                <a:latin typeface="Ubuntu" charset="0"/>
                <a:cs typeface="Arial" panose="020B0604020202020204" pitchFamily="34" charset="0"/>
              </a:rPr>
              <a:t>Spatial extent of attributes</a:t>
            </a:r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53251" name="Text Box 77"/>
          <p:cNvSpPr txBox="1">
            <a:spLocks noChangeArrowheads="1"/>
          </p:cNvSpPr>
          <p:nvPr/>
        </p:nvSpPr>
        <p:spPr bwMode="auto">
          <a:xfrm>
            <a:off x="3290888" y="5468938"/>
            <a:ext cx="25669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dirty="0">
                <a:latin typeface="Ubuntu" charset="0"/>
                <a:cs typeface="Arial" panose="020B0604020202020204" pitchFamily="34" charset="0"/>
              </a:rPr>
              <a:t>Attribute: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Smile</a:t>
            </a:r>
          </a:p>
        </p:txBody>
      </p:sp>
      <p:pic>
        <p:nvPicPr>
          <p:cNvPr id="53252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950" y="1743075"/>
            <a:ext cx="360045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sp>
        <p:nvSpPr>
          <p:cNvPr id="53253" name="Text Box 77"/>
          <p:cNvSpPr txBox="1">
            <a:spLocks noChangeArrowheads="1"/>
          </p:cNvSpPr>
          <p:nvPr/>
        </p:nvSpPr>
        <p:spPr bwMode="auto">
          <a:xfrm>
            <a:off x="981075" y="5965825"/>
            <a:ext cx="718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>
                <a:latin typeface="Ubuntu" charset="0"/>
                <a:cs typeface="Arial" panose="020B0604020202020204" pitchFamily="34" charset="0"/>
              </a:rPr>
              <a:t>Fire detectors from top-ranked visual chains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2"/>
          <p:cNvSpPr txBox="1">
            <a:spLocks noChangeArrowheads="1"/>
          </p:cNvSpPr>
          <p:nvPr/>
        </p:nvSpPr>
        <p:spPr bwMode="auto">
          <a:xfrm>
            <a:off x="31750" y="471488"/>
            <a:ext cx="9086850" cy="70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4000">
                <a:latin typeface="Ubuntu" charset="0"/>
                <a:cs typeface="Arial" panose="020B0604020202020204" pitchFamily="34" charset="0"/>
              </a:rPr>
              <a:t>Spatial extent of attributes</a:t>
            </a:r>
            <a:endParaRPr lang="en-US" altLang="en-US" sz="1800">
              <a:cs typeface="Arial" panose="020B0604020202020204" pitchFamily="34" charset="0"/>
            </a:endParaRPr>
          </a:p>
        </p:txBody>
      </p:sp>
      <p:pic>
        <p:nvPicPr>
          <p:cNvPr id="55299" name="Picture 3" descr="box_132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1743075"/>
            <a:ext cx="3598862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55300" name="Picture 4" descr="heat_132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738" y="1743075"/>
            <a:ext cx="3598862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1" name="Text Box 77"/>
          <p:cNvSpPr txBox="1">
            <a:spLocks noChangeArrowheads="1"/>
          </p:cNvSpPr>
          <p:nvPr/>
        </p:nvSpPr>
        <p:spPr bwMode="auto">
          <a:xfrm>
            <a:off x="3290888" y="5468938"/>
            <a:ext cx="25669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dirty="0">
                <a:latin typeface="Ubuntu" charset="0"/>
                <a:cs typeface="Arial" panose="020B0604020202020204" pitchFamily="34" charset="0"/>
              </a:rPr>
              <a:t>Attribute: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Smile</a:t>
            </a:r>
          </a:p>
        </p:txBody>
      </p:sp>
      <p:sp>
        <p:nvSpPr>
          <p:cNvPr id="55302" name="Text Box 77"/>
          <p:cNvSpPr txBox="1">
            <a:spLocks noChangeArrowheads="1"/>
          </p:cNvSpPr>
          <p:nvPr/>
        </p:nvSpPr>
        <p:spPr bwMode="auto">
          <a:xfrm>
            <a:off x="981075" y="5965825"/>
            <a:ext cx="718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>
                <a:latin typeface="Ubuntu" charset="0"/>
                <a:cs typeface="Arial" panose="020B0604020202020204" pitchFamily="34" charset="0"/>
              </a:rPr>
              <a:t>Fire detectors from top-ranked visual chains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"/>
          <p:cNvSpPr txBox="1">
            <a:spLocks noChangeArrowheads="1"/>
          </p:cNvSpPr>
          <p:nvPr/>
        </p:nvSpPr>
        <p:spPr bwMode="auto">
          <a:xfrm>
            <a:off x="31750" y="471488"/>
            <a:ext cx="9086850" cy="70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4000">
                <a:latin typeface="Ubuntu" charset="0"/>
                <a:cs typeface="Arial" panose="020B0604020202020204" pitchFamily="34" charset="0"/>
              </a:rPr>
              <a:t>Spatial extent of attributes</a:t>
            </a:r>
            <a:endParaRPr lang="en-US" altLang="en-US" sz="1800">
              <a:cs typeface="Arial" panose="020B0604020202020204" pitchFamily="34" charset="0"/>
            </a:endParaRPr>
          </a:p>
        </p:txBody>
      </p:sp>
      <p:pic>
        <p:nvPicPr>
          <p:cNvPr id="57347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4349750"/>
            <a:ext cx="1079500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57348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338" y="4349750"/>
            <a:ext cx="1079500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57349" name="Picture 5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0" y="4349750"/>
            <a:ext cx="1079500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57350" name="Picture 6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400" y="4349750"/>
            <a:ext cx="1079500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57351" name="Picture 7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513" y="4349750"/>
            <a:ext cx="1079500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grpSp>
        <p:nvGrpSpPr>
          <p:cNvPr id="57352" name="Group 8"/>
          <p:cNvGrpSpPr>
            <a:grpSpLocks/>
          </p:cNvGrpSpPr>
          <p:nvPr/>
        </p:nvGrpSpPr>
        <p:grpSpPr bwMode="auto">
          <a:xfrm>
            <a:off x="161925" y="1352550"/>
            <a:ext cx="8820150" cy="841375"/>
            <a:chOff x="0" y="0"/>
            <a:chExt cx="11773" cy="1326"/>
          </a:xfrm>
        </p:grpSpPr>
        <p:sp>
          <p:nvSpPr>
            <p:cNvPr id="57353" name="Arrow 263"/>
            <p:cNvSpPr>
              <a:spLocks noChangeShapeType="1"/>
            </p:cNvSpPr>
            <p:nvPr/>
          </p:nvSpPr>
          <p:spPr bwMode="auto">
            <a:xfrm>
              <a:off x="174" y="650"/>
              <a:ext cx="11411" cy="3"/>
            </a:xfrm>
            <a:prstGeom prst="line">
              <a:avLst/>
            </a:prstGeom>
            <a:noFill/>
            <a:ln w="44450" cmpd="sng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54" name="Text Box 10"/>
            <p:cNvSpPr txBox="1">
              <a:spLocks noChangeArrowheads="1"/>
            </p:cNvSpPr>
            <p:nvPr/>
          </p:nvSpPr>
          <p:spPr bwMode="auto">
            <a:xfrm>
              <a:off x="0" y="0"/>
              <a:ext cx="6505" cy="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>
                  <a:latin typeface="Ubuntu" charset="0"/>
                  <a:cs typeface="Arial" panose="020B0604020202020204" pitchFamily="34" charset="0"/>
                </a:rPr>
                <a:t>Predicted Attribute Strength</a:t>
              </a:r>
            </a:p>
          </p:txBody>
        </p:sp>
        <p:sp>
          <p:nvSpPr>
            <p:cNvPr id="57355" name="Text Box 11"/>
            <p:cNvSpPr txBox="1">
              <a:spLocks noChangeArrowheads="1"/>
            </p:cNvSpPr>
            <p:nvPr/>
          </p:nvSpPr>
          <p:spPr bwMode="auto">
            <a:xfrm>
              <a:off x="21" y="751"/>
              <a:ext cx="3719" cy="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>
                  <a:latin typeface="Ubuntu" charset="0"/>
                  <a:cs typeface="Arial" panose="020B0604020202020204" pitchFamily="34" charset="0"/>
                </a:rPr>
                <a:t>Strong</a:t>
              </a:r>
            </a:p>
          </p:txBody>
        </p:sp>
        <p:sp>
          <p:nvSpPr>
            <p:cNvPr id="57356" name="Text Box 12"/>
            <p:cNvSpPr txBox="1">
              <a:spLocks noChangeArrowheads="1"/>
            </p:cNvSpPr>
            <p:nvPr/>
          </p:nvSpPr>
          <p:spPr bwMode="auto">
            <a:xfrm>
              <a:off x="10374" y="753"/>
              <a:ext cx="1399" cy="5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800">
                  <a:latin typeface="Ubuntu" charset="0"/>
                  <a:cs typeface="Arial" panose="020B0604020202020204" pitchFamily="34" charset="0"/>
                </a:rPr>
                <a:t>Weak</a:t>
              </a:r>
            </a:p>
          </p:txBody>
        </p:sp>
      </p:grpSp>
      <p:sp>
        <p:nvSpPr>
          <p:cNvPr id="57357" name="Rectangle 13"/>
          <p:cNvSpPr>
            <a:spLocks noChangeArrowheads="1"/>
          </p:cNvSpPr>
          <p:nvPr/>
        </p:nvSpPr>
        <p:spPr bwMode="auto">
          <a:xfrm>
            <a:off x="5700713" y="4289425"/>
            <a:ext cx="2305050" cy="1185863"/>
          </a:xfrm>
          <a:prstGeom prst="rect">
            <a:avLst/>
          </a:prstGeom>
          <a:noFill/>
          <a:ln w="38100" cmpd="sng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57358" name="Text Box 77"/>
          <p:cNvSpPr txBox="1">
            <a:spLocks noChangeArrowheads="1"/>
          </p:cNvSpPr>
          <p:nvPr/>
        </p:nvSpPr>
        <p:spPr bwMode="auto">
          <a:xfrm>
            <a:off x="2317750" y="5437188"/>
            <a:ext cx="45132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>
                <a:latin typeface="Ubuntu" charset="0"/>
                <a:cs typeface="Arial" panose="020B0604020202020204" pitchFamily="34" charset="0"/>
              </a:rPr>
              <a:t>[Parikh &amp; Grauman 2011]</a:t>
            </a:r>
            <a:endParaRPr lang="en-US" altLang="en-US" sz="3200">
              <a:cs typeface="Arial" panose="020B0604020202020204" pitchFamily="34" charset="0"/>
            </a:endParaRPr>
          </a:p>
        </p:txBody>
      </p:sp>
      <p:sp>
        <p:nvSpPr>
          <p:cNvPr id="57359" name="Text Box 77"/>
          <p:cNvSpPr txBox="1">
            <a:spLocks noChangeArrowheads="1"/>
          </p:cNvSpPr>
          <p:nvPr/>
        </p:nvSpPr>
        <p:spPr bwMode="auto">
          <a:xfrm>
            <a:off x="2830513" y="3336925"/>
            <a:ext cx="3489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>
                <a:latin typeface="Ubuntu" charset="0"/>
                <a:cs typeface="Arial" panose="020B0604020202020204" pitchFamily="34" charset="0"/>
              </a:rPr>
              <a:t>Ours</a:t>
            </a:r>
            <a:endParaRPr lang="en-US" altLang="en-US" sz="3200">
              <a:cs typeface="Arial" panose="020B0604020202020204" pitchFamily="34" charset="0"/>
            </a:endParaRPr>
          </a:p>
        </p:txBody>
      </p:sp>
      <p:pic>
        <p:nvPicPr>
          <p:cNvPr id="57360" name="Picture 16" descr="heat_1163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800" y="6981825"/>
            <a:ext cx="1079500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57361" name="Picture 17" descr="heat_1179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25" y="6981825"/>
            <a:ext cx="1079500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57362" name="Picture 18" descr="heat_1324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775" y="6981825"/>
            <a:ext cx="1079500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57363" name="Picture 19" descr="heat_1707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450" y="6981825"/>
            <a:ext cx="1079500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57364" name="Picture 20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800" y="6981825"/>
            <a:ext cx="1079500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57365" name="Picture 22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63" y="6981825"/>
            <a:ext cx="1079500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57366" name="Picture 23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6981825"/>
            <a:ext cx="1079500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57367" name="Picture 24"/>
          <p:cNvPicPr>
            <a:picLocks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6981825"/>
            <a:ext cx="1079500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57368" name="Picture 25"/>
          <p:cNvPicPr>
            <a:picLocks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" y="4349750"/>
            <a:ext cx="1079500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57369" name="Picture 26"/>
          <p:cNvPicPr>
            <a:picLocks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275" y="4349750"/>
            <a:ext cx="1079500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57370" name="Picture 27" descr="heat_1163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513" y="2257425"/>
            <a:ext cx="1079500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57371" name="Picture 28" descr="heat_1179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163" y="2257425"/>
            <a:ext cx="1079500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57372" name="Picture 29" descr="heat_1324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575" y="2257425"/>
            <a:ext cx="1079500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57373" name="Picture 30" descr="heat_1707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" y="2257425"/>
            <a:ext cx="1079500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57374" name="Picture 31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2257425"/>
            <a:ext cx="1079500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57375" name="Picture 32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400" y="2257425"/>
            <a:ext cx="1079500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57376" name="Picture 33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338" y="2257425"/>
            <a:ext cx="1079500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57377" name="Picture 34"/>
          <p:cNvPicPr>
            <a:picLocks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275" y="2257425"/>
            <a:ext cx="1079500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57378" name="Picture 34"/>
          <p:cNvPicPr>
            <a:picLocks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575" y="4349750"/>
            <a:ext cx="1079500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498750 0.000000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57373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254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498889 0.000000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5737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110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498611 0.000000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57374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2570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499028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57372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070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498611 0.000000 " pathEditMode="relative" rAng="0" ptsTypes="">
                                      <p:cBhvr>
                                        <p:cTn id="14" dur="2000" fill="hold"/>
                                        <p:tgtEl>
                                          <p:spTgt spid="57370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2570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498958 0.000000 " pathEditMode="relative" rAng="0" ptsTypes="">
                                      <p:cBhvr>
                                        <p:cTn id="16" dur="2000" fill="hold"/>
                                        <p:tgtEl>
                                          <p:spTgt spid="5737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0600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57" grpId="0" bldLvl="0" animBg="1" autoUpdateAnimBg="0"/>
      <p:bldP spid="57358" grpId="0" bldLvl="0" autoUpdateAnimBg="0"/>
      <p:bldP spid="57359" grpId="0" bldLvl="0" autoUpdateAnimBg="0"/>
      <p:bldP spid="57359" grpId="1" bldLvl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 Box 2"/>
          <p:cNvSpPr txBox="1">
            <a:spLocks noChangeArrowheads="1"/>
          </p:cNvSpPr>
          <p:nvPr/>
        </p:nvSpPr>
        <p:spPr bwMode="auto">
          <a:xfrm>
            <a:off x="-79375" y="471488"/>
            <a:ext cx="9356725" cy="70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4000">
                <a:latin typeface="Ubuntu" charset="0"/>
                <a:cs typeface="Arial" panose="020B0604020202020204" pitchFamily="34" charset="0"/>
              </a:rPr>
              <a:t>Spatial extent of attributes (LFW10)</a:t>
            </a:r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59395" name="Text Box 77"/>
          <p:cNvSpPr txBox="1">
            <a:spLocks noChangeArrowheads="1"/>
          </p:cNvSpPr>
          <p:nvPr/>
        </p:nvSpPr>
        <p:spPr bwMode="auto">
          <a:xfrm>
            <a:off x="-168275" y="2608263"/>
            <a:ext cx="16557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>
                <a:latin typeface="Ubuntu" charset="0"/>
                <a:cs typeface="Arial" panose="020B0604020202020204" pitchFamily="34" charset="0"/>
              </a:rPr>
              <a:t>Smile</a:t>
            </a:r>
          </a:p>
        </p:txBody>
      </p:sp>
      <p:sp>
        <p:nvSpPr>
          <p:cNvPr id="59396" name="Text Box 77"/>
          <p:cNvSpPr txBox="1">
            <a:spLocks noChangeArrowheads="1"/>
          </p:cNvSpPr>
          <p:nvPr/>
        </p:nvSpPr>
        <p:spPr bwMode="auto">
          <a:xfrm>
            <a:off x="-168275" y="3530600"/>
            <a:ext cx="16557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>
                <a:latin typeface="Ubuntu" charset="0"/>
                <a:cs typeface="Arial" panose="020B0604020202020204" pitchFamily="34" charset="0"/>
              </a:rPr>
              <a:t>Visible</a:t>
            </a:r>
          </a:p>
          <a:p>
            <a:pPr algn="ctr" eaLnBrk="1" hangingPunct="1"/>
            <a:r>
              <a:rPr lang="en-US" altLang="en-US">
                <a:latin typeface="Ubuntu" charset="0"/>
                <a:cs typeface="Arial" panose="020B0604020202020204" pitchFamily="34" charset="0"/>
              </a:rPr>
              <a:t>teeth</a:t>
            </a:r>
          </a:p>
        </p:txBody>
      </p:sp>
      <p:grpSp>
        <p:nvGrpSpPr>
          <p:cNvPr id="59397" name="Group 39"/>
          <p:cNvGrpSpPr>
            <a:grpSpLocks/>
          </p:cNvGrpSpPr>
          <p:nvPr/>
        </p:nvGrpSpPr>
        <p:grpSpPr bwMode="auto">
          <a:xfrm>
            <a:off x="1274763" y="1355725"/>
            <a:ext cx="7829550" cy="841375"/>
            <a:chOff x="0" y="0"/>
            <a:chExt cx="11773" cy="1326"/>
          </a:xfrm>
        </p:grpSpPr>
        <p:sp>
          <p:nvSpPr>
            <p:cNvPr id="59398" name="Arrow 263"/>
            <p:cNvSpPr>
              <a:spLocks noChangeShapeType="1"/>
            </p:cNvSpPr>
            <p:nvPr/>
          </p:nvSpPr>
          <p:spPr bwMode="auto">
            <a:xfrm>
              <a:off x="174" y="650"/>
              <a:ext cx="11410" cy="3"/>
            </a:xfrm>
            <a:prstGeom prst="line">
              <a:avLst/>
            </a:prstGeom>
            <a:noFill/>
            <a:ln w="44450" cmpd="sng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399" name="Text Box 41"/>
            <p:cNvSpPr txBox="1">
              <a:spLocks noChangeArrowheads="1"/>
            </p:cNvSpPr>
            <p:nvPr/>
          </p:nvSpPr>
          <p:spPr bwMode="auto">
            <a:xfrm>
              <a:off x="0" y="0"/>
              <a:ext cx="6505" cy="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>
                  <a:latin typeface="Ubuntu" charset="0"/>
                  <a:cs typeface="Arial" panose="020B0604020202020204" pitchFamily="34" charset="0"/>
                </a:rPr>
                <a:t>Predicted Attribute Strength</a:t>
              </a:r>
            </a:p>
          </p:txBody>
        </p:sp>
        <p:sp>
          <p:nvSpPr>
            <p:cNvPr id="59400" name="Text Box 42"/>
            <p:cNvSpPr txBox="1">
              <a:spLocks noChangeArrowheads="1"/>
            </p:cNvSpPr>
            <p:nvPr/>
          </p:nvSpPr>
          <p:spPr bwMode="auto">
            <a:xfrm>
              <a:off x="21" y="751"/>
              <a:ext cx="3717" cy="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>
                  <a:latin typeface="Ubuntu" charset="0"/>
                  <a:cs typeface="Arial" panose="020B0604020202020204" pitchFamily="34" charset="0"/>
                </a:rPr>
                <a:t>Strong</a:t>
              </a:r>
            </a:p>
          </p:txBody>
        </p:sp>
        <p:sp>
          <p:nvSpPr>
            <p:cNvPr id="59401" name="Text Box 43"/>
            <p:cNvSpPr txBox="1">
              <a:spLocks noChangeArrowheads="1"/>
            </p:cNvSpPr>
            <p:nvPr/>
          </p:nvSpPr>
          <p:spPr bwMode="auto">
            <a:xfrm>
              <a:off x="10374" y="753"/>
              <a:ext cx="1399" cy="5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800">
                  <a:latin typeface="Ubuntu" charset="0"/>
                  <a:cs typeface="Arial" panose="020B0604020202020204" pitchFamily="34" charset="0"/>
                </a:rPr>
                <a:t>Weak</a:t>
              </a:r>
            </a:p>
          </p:txBody>
        </p:sp>
      </p:grpSp>
      <p:pic>
        <p:nvPicPr>
          <p:cNvPr id="59402" name="Picture 58" descr="heat_101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188" y="3473450"/>
            <a:ext cx="935037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59403" name="Picture 61" descr="heat_110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3473450"/>
            <a:ext cx="936625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59404" name="Picture 66" descr="heat_144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350" y="3473450"/>
            <a:ext cx="936625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59405" name="Picture 67" descr="heat_151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38" y="3473450"/>
            <a:ext cx="936625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59406" name="Picture 68" descr="heat_1516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013" y="3473450"/>
            <a:ext cx="936625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59407" name="Picture 69" descr="heat_1565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763" y="3473450"/>
            <a:ext cx="935037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59408" name="Picture 70" descr="heat_1793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3473450"/>
            <a:ext cx="935038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59409" name="Picture 72" descr="heat_1898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850" y="3473450"/>
            <a:ext cx="935038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grpSp>
        <p:nvGrpSpPr>
          <p:cNvPr id="59410" name="Group 18"/>
          <p:cNvGrpSpPr>
            <a:grpSpLocks/>
          </p:cNvGrpSpPr>
          <p:nvPr/>
        </p:nvGrpSpPr>
        <p:grpSpPr bwMode="auto">
          <a:xfrm>
            <a:off x="-168275" y="4578350"/>
            <a:ext cx="9272588" cy="2038350"/>
            <a:chOff x="0" y="0"/>
            <a:chExt cx="14652" cy="3210"/>
          </a:xfrm>
        </p:grpSpPr>
        <p:sp>
          <p:nvSpPr>
            <p:cNvPr id="59411" name="Text Box 77"/>
            <p:cNvSpPr txBox="1">
              <a:spLocks noChangeArrowheads="1"/>
            </p:cNvSpPr>
            <p:nvPr/>
          </p:nvSpPr>
          <p:spPr bwMode="auto">
            <a:xfrm>
              <a:off x="0" y="90"/>
              <a:ext cx="2658" cy="12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>
                  <a:latin typeface="Ubuntu" charset="0"/>
                  <a:cs typeface="Arial" panose="020B0604020202020204" pitchFamily="34" charset="0"/>
                </a:rPr>
                <a:t>Bald </a:t>
              </a:r>
            </a:p>
            <a:p>
              <a:pPr algn="ctr" eaLnBrk="1" hangingPunct="1"/>
              <a:r>
                <a:rPr lang="en-US" altLang="en-US">
                  <a:latin typeface="Ubuntu" charset="0"/>
                  <a:cs typeface="Arial" panose="020B0604020202020204" pitchFamily="34" charset="0"/>
                </a:rPr>
                <a:t>head</a:t>
              </a:r>
            </a:p>
          </p:txBody>
        </p:sp>
        <p:sp>
          <p:nvSpPr>
            <p:cNvPr id="59412" name="Text Box 77"/>
            <p:cNvSpPr txBox="1">
              <a:spLocks noChangeArrowheads="1"/>
            </p:cNvSpPr>
            <p:nvPr/>
          </p:nvSpPr>
          <p:spPr bwMode="auto">
            <a:xfrm>
              <a:off x="0" y="1825"/>
              <a:ext cx="2658" cy="12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>
                  <a:latin typeface="Ubuntu" charset="0"/>
                  <a:cs typeface="Arial" panose="020B0604020202020204" pitchFamily="34" charset="0"/>
                </a:rPr>
                <a:t>Dark</a:t>
              </a:r>
            </a:p>
            <a:p>
              <a:pPr algn="ctr" eaLnBrk="1" hangingPunct="1"/>
              <a:r>
                <a:rPr lang="en-US" altLang="en-US">
                  <a:latin typeface="Ubuntu" charset="0"/>
                  <a:cs typeface="Arial" panose="020B0604020202020204" pitchFamily="34" charset="0"/>
                </a:rPr>
                <a:t>hair</a:t>
              </a:r>
            </a:p>
          </p:txBody>
        </p:sp>
        <p:pic>
          <p:nvPicPr>
            <p:cNvPr id="59413" name="Picture 43" descr="heat_1037"/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6" y="1735"/>
              <a:ext cx="1472" cy="1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59414" name="Picture 44" descr="heat_1113"/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2" y="1735"/>
              <a:ext cx="1474" cy="1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59415" name="Picture 47" descr="heat_1283"/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6" y="1735"/>
              <a:ext cx="1474" cy="1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59416" name="Picture 49" descr="heat_1447"/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78" y="1735"/>
              <a:ext cx="1474" cy="1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59417" name="Picture 50" descr="heat_1462"/>
            <p:cNvPicPr>
              <a:picLocks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4" y="1735"/>
              <a:ext cx="1472" cy="1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59418" name="Picture 52" descr="heat_1588"/>
            <p:cNvPicPr>
              <a:picLocks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2" y="1735"/>
              <a:ext cx="1472" cy="1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59419" name="Picture 53" descr="heat_1641"/>
            <p:cNvPicPr>
              <a:picLocks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4" y="1735"/>
              <a:ext cx="1474" cy="1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59420" name="Picture 54" descr="heat_1663"/>
            <p:cNvPicPr>
              <a:picLocks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28" y="1735"/>
              <a:ext cx="1472" cy="1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59421" name="Picture 13" descr="heat_1028"/>
            <p:cNvPicPr>
              <a:picLocks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4" y="0"/>
              <a:ext cx="1472" cy="1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59422" name="Picture 14" descr="heat_1191"/>
            <p:cNvPicPr>
              <a:picLocks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6" y="0"/>
              <a:ext cx="1472" cy="1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59423" name="Picture 17" descr="heat_1300"/>
            <p:cNvPicPr>
              <a:picLocks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4" y="0"/>
              <a:ext cx="1474" cy="1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59424" name="Picture 19" descr="heat_1311"/>
            <p:cNvPicPr>
              <a:picLocks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2" y="0"/>
              <a:ext cx="1472" cy="1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59425" name="Picture 20" descr="heat_1535"/>
            <p:cNvPicPr>
              <a:picLocks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6" y="0"/>
              <a:ext cx="1474" cy="1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59426" name="Picture 22" descr="heat_1695"/>
            <p:cNvPicPr>
              <a:picLocks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2" y="0"/>
              <a:ext cx="1474" cy="1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59427" name="Picture 23" descr="heat_1739"/>
            <p:cNvPicPr>
              <a:picLocks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28" y="0"/>
              <a:ext cx="1472" cy="1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59428" name="Picture 25" descr="heat_1849"/>
            <p:cNvPicPr>
              <a:picLocks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78" y="0"/>
              <a:ext cx="1474" cy="1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</p:grpSp>
      <p:pic>
        <p:nvPicPr>
          <p:cNvPr id="59429" name="Picture 50" descr="heat_1163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2368550"/>
            <a:ext cx="936625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59430" name="Picture 51" descr="heat_1179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188" y="2368550"/>
            <a:ext cx="935037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59431" name="Picture 52" descr="heat_1324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850" y="2368550"/>
            <a:ext cx="935038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59432" name="Picture 53" descr="heat_1707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38" y="2368550"/>
            <a:ext cx="935037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59433" name="Picture 54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025" y="2368550"/>
            <a:ext cx="935038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59434" name="Picture 55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2368550"/>
            <a:ext cx="936625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59435" name="Picture 56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763" y="2368550"/>
            <a:ext cx="935037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59436" name="Picture 57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600" y="2368550"/>
            <a:ext cx="935038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94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000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9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-79375" y="471488"/>
            <a:ext cx="9356725" cy="70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4000">
                <a:latin typeface="Ubuntu" charset="0"/>
                <a:cs typeface="Arial" panose="020B0604020202020204" pitchFamily="34" charset="0"/>
              </a:rPr>
              <a:t>Spatial extent of attributes (LFW10)</a:t>
            </a:r>
            <a:endParaRPr lang="en-US" altLang="en-US" sz="1800">
              <a:cs typeface="Arial" panose="020B0604020202020204" pitchFamily="34" charset="0"/>
            </a:endParaRPr>
          </a:p>
        </p:txBody>
      </p:sp>
      <p:grpSp>
        <p:nvGrpSpPr>
          <p:cNvPr id="60419" name="Group 39"/>
          <p:cNvGrpSpPr>
            <a:grpSpLocks/>
          </p:cNvGrpSpPr>
          <p:nvPr/>
        </p:nvGrpSpPr>
        <p:grpSpPr bwMode="auto">
          <a:xfrm>
            <a:off x="1274763" y="1355725"/>
            <a:ext cx="7829550" cy="841375"/>
            <a:chOff x="0" y="0"/>
            <a:chExt cx="11773" cy="1326"/>
          </a:xfrm>
        </p:grpSpPr>
        <p:sp>
          <p:nvSpPr>
            <p:cNvPr id="60420" name="Arrow 263"/>
            <p:cNvSpPr>
              <a:spLocks noChangeShapeType="1"/>
            </p:cNvSpPr>
            <p:nvPr/>
          </p:nvSpPr>
          <p:spPr bwMode="auto">
            <a:xfrm>
              <a:off x="174" y="650"/>
              <a:ext cx="11410" cy="3"/>
            </a:xfrm>
            <a:prstGeom prst="line">
              <a:avLst/>
            </a:prstGeom>
            <a:noFill/>
            <a:ln w="44450" cmpd="sng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21" name="Text Box 41"/>
            <p:cNvSpPr txBox="1">
              <a:spLocks noChangeArrowheads="1"/>
            </p:cNvSpPr>
            <p:nvPr/>
          </p:nvSpPr>
          <p:spPr bwMode="auto">
            <a:xfrm>
              <a:off x="0" y="0"/>
              <a:ext cx="6505" cy="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>
                  <a:latin typeface="Ubuntu" charset="0"/>
                  <a:cs typeface="Arial" panose="020B0604020202020204" pitchFamily="34" charset="0"/>
                </a:rPr>
                <a:t>Predicted Attribute Strength</a:t>
              </a:r>
            </a:p>
          </p:txBody>
        </p:sp>
        <p:sp>
          <p:nvSpPr>
            <p:cNvPr id="60422" name="Text Box 42"/>
            <p:cNvSpPr txBox="1">
              <a:spLocks noChangeArrowheads="1"/>
            </p:cNvSpPr>
            <p:nvPr/>
          </p:nvSpPr>
          <p:spPr bwMode="auto">
            <a:xfrm>
              <a:off x="21" y="751"/>
              <a:ext cx="3717" cy="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>
                  <a:latin typeface="Ubuntu" charset="0"/>
                  <a:cs typeface="Arial" panose="020B0604020202020204" pitchFamily="34" charset="0"/>
                </a:rPr>
                <a:t>Strong</a:t>
              </a:r>
            </a:p>
          </p:txBody>
        </p:sp>
        <p:sp>
          <p:nvSpPr>
            <p:cNvPr id="60423" name="Text Box 43"/>
            <p:cNvSpPr txBox="1">
              <a:spLocks noChangeArrowheads="1"/>
            </p:cNvSpPr>
            <p:nvPr/>
          </p:nvSpPr>
          <p:spPr bwMode="auto">
            <a:xfrm>
              <a:off x="10374" y="753"/>
              <a:ext cx="1399" cy="5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800">
                  <a:latin typeface="Ubuntu" charset="0"/>
                  <a:cs typeface="Arial" panose="020B0604020202020204" pitchFamily="34" charset="0"/>
                </a:rPr>
                <a:t>Weak</a:t>
              </a:r>
            </a:p>
          </p:txBody>
        </p:sp>
      </p:grpSp>
      <p:sp>
        <p:nvSpPr>
          <p:cNvPr id="60424" name="Text Box 77"/>
          <p:cNvSpPr txBox="1">
            <a:spLocks noChangeArrowheads="1"/>
          </p:cNvSpPr>
          <p:nvPr/>
        </p:nvSpPr>
        <p:spPr bwMode="auto">
          <a:xfrm>
            <a:off x="-168275" y="4635500"/>
            <a:ext cx="16541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>
                <a:latin typeface="Ubuntu" charset="0"/>
                <a:cs typeface="Arial" panose="020B0604020202020204" pitchFamily="34" charset="0"/>
              </a:rPr>
              <a:t>Good</a:t>
            </a:r>
          </a:p>
          <a:p>
            <a:pPr algn="ctr" eaLnBrk="1" hangingPunct="1"/>
            <a:r>
              <a:rPr lang="en-US" altLang="en-US">
                <a:latin typeface="Ubuntu" charset="0"/>
                <a:cs typeface="Arial" panose="020B0604020202020204" pitchFamily="34" charset="0"/>
              </a:rPr>
              <a:t>looking</a:t>
            </a:r>
          </a:p>
        </p:txBody>
      </p:sp>
      <p:sp>
        <p:nvSpPr>
          <p:cNvPr id="60425" name="Text Box 77"/>
          <p:cNvSpPr txBox="1">
            <a:spLocks noChangeArrowheads="1"/>
          </p:cNvSpPr>
          <p:nvPr/>
        </p:nvSpPr>
        <p:spPr bwMode="auto">
          <a:xfrm>
            <a:off x="-168275" y="5919788"/>
            <a:ext cx="1654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>
                <a:latin typeface="Ubuntu" charset="0"/>
                <a:cs typeface="Arial" panose="020B0604020202020204" pitchFamily="34" charset="0"/>
              </a:rPr>
              <a:t>Young</a:t>
            </a:r>
          </a:p>
        </p:txBody>
      </p:sp>
      <p:grpSp>
        <p:nvGrpSpPr>
          <p:cNvPr id="60426" name="Group 10"/>
          <p:cNvGrpSpPr>
            <a:grpSpLocks/>
          </p:cNvGrpSpPr>
          <p:nvPr/>
        </p:nvGrpSpPr>
        <p:grpSpPr bwMode="auto">
          <a:xfrm>
            <a:off x="1274763" y="4578350"/>
            <a:ext cx="7831137" cy="936625"/>
            <a:chOff x="0" y="0"/>
            <a:chExt cx="12331" cy="1474"/>
          </a:xfrm>
        </p:grpSpPr>
        <p:pic>
          <p:nvPicPr>
            <p:cNvPr id="60427" name="Picture 19" descr="heat_84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6" y="0"/>
              <a:ext cx="1475" cy="1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60428" name="Picture 20" descr="heat_138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" y="0"/>
              <a:ext cx="1475" cy="1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60429" name="Picture 21" descr="heat_263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56" y="0"/>
              <a:ext cx="1475" cy="1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60430" name="Picture 22" descr="heat_391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0" y="0"/>
              <a:ext cx="1475" cy="1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60431" name="Picture 23" descr="heat_512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475" cy="1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60432" name="Picture 24" descr="heat_841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4" y="0"/>
              <a:ext cx="1475" cy="1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60433" name="Picture 25" descr="heat_916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" y="0"/>
              <a:ext cx="1475" cy="1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60434" name="Picture 26" descr="heat_934"/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2" y="0"/>
              <a:ext cx="1475" cy="1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60435" name="Group 19"/>
          <p:cNvGrpSpPr>
            <a:grpSpLocks/>
          </p:cNvGrpSpPr>
          <p:nvPr/>
        </p:nvGrpSpPr>
        <p:grpSpPr bwMode="auto">
          <a:xfrm>
            <a:off x="-168275" y="2368550"/>
            <a:ext cx="9272588" cy="2041525"/>
            <a:chOff x="0" y="0"/>
            <a:chExt cx="14652" cy="3213"/>
          </a:xfrm>
        </p:grpSpPr>
        <p:sp>
          <p:nvSpPr>
            <p:cNvPr id="60436" name="Text Box 77"/>
            <p:cNvSpPr txBox="1">
              <a:spLocks noChangeArrowheads="1"/>
            </p:cNvSpPr>
            <p:nvPr/>
          </p:nvSpPr>
          <p:spPr bwMode="auto">
            <a:xfrm>
              <a:off x="0" y="90"/>
              <a:ext cx="2658" cy="12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>
                  <a:latin typeface="Ubuntu" charset="0"/>
                  <a:cs typeface="Arial" panose="020B0604020202020204" pitchFamily="34" charset="0"/>
                </a:rPr>
                <a:t>Visible</a:t>
              </a:r>
            </a:p>
            <a:p>
              <a:pPr algn="ctr" eaLnBrk="1" hangingPunct="1"/>
              <a:r>
                <a:rPr lang="en-US" altLang="en-US">
                  <a:latin typeface="Ubuntu" charset="0"/>
                  <a:cs typeface="Arial" panose="020B0604020202020204" pitchFamily="34" charset="0"/>
                </a:rPr>
                <a:t>forehead</a:t>
              </a:r>
            </a:p>
          </p:txBody>
        </p:sp>
        <p:sp>
          <p:nvSpPr>
            <p:cNvPr id="60437" name="Text Box 77"/>
            <p:cNvSpPr txBox="1">
              <a:spLocks noChangeArrowheads="1"/>
            </p:cNvSpPr>
            <p:nvPr/>
          </p:nvSpPr>
          <p:spPr bwMode="auto">
            <a:xfrm>
              <a:off x="0" y="1829"/>
              <a:ext cx="2658" cy="12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>
                  <a:latin typeface="Ubuntu" charset="0"/>
                  <a:cs typeface="Arial" panose="020B0604020202020204" pitchFamily="34" charset="0"/>
                </a:rPr>
                <a:t>Eyes</a:t>
              </a:r>
            </a:p>
            <a:p>
              <a:pPr algn="ctr" eaLnBrk="1" hangingPunct="1"/>
              <a:r>
                <a:rPr lang="en-US" altLang="en-US">
                  <a:latin typeface="Ubuntu" charset="0"/>
                  <a:cs typeface="Arial" panose="020B0604020202020204" pitchFamily="34" charset="0"/>
                </a:rPr>
                <a:t>open</a:t>
              </a:r>
            </a:p>
          </p:txBody>
        </p:sp>
        <p:grpSp>
          <p:nvGrpSpPr>
            <p:cNvPr id="60438" name="Group 22"/>
            <p:cNvGrpSpPr>
              <a:grpSpLocks/>
            </p:cNvGrpSpPr>
            <p:nvPr/>
          </p:nvGrpSpPr>
          <p:grpSpPr bwMode="auto">
            <a:xfrm>
              <a:off x="2322" y="0"/>
              <a:ext cx="12331" cy="1474"/>
              <a:chOff x="0" y="0"/>
              <a:chExt cx="12331" cy="1474"/>
            </a:xfrm>
          </p:grpSpPr>
          <p:pic>
            <p:nvPicPr>
              <p:cNvPr id="60439" name="Picture 9" descr="heat_1119"/>
              <p:cNvPicPr>
                <a:picLocks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02" y="0"/>
                <a:ext cx="1474" cy="14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60440" name="Picture 10" descr="heat_1218"/>
              <p:cNvPicPr>
                <a:picLocks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2" y="0"/>
                <a:ext cx="1474" cy="14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60441" name="Picture 11" descr="heat_1305"/>
              <p:cNvPicPr>
                <a:picLocks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74" cy="14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60442" name="Picture 12" descr="heat_1343"/>
              <p:cNvPicPr>
                <a:picLocks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50" y="0"/>
                <a:ext cx="1474" cy="14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60443" name="Picture 13" descr="heat_1356"/>
              <p:cNvPicPr>
                <a:picLocks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06" y="0"/>
                <a:ext cx="1474" cy="14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60444" name="Picture 14" descr="heat_1462"/>
              <p:cNvPicPr>
                <a:picLocks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56" y="0"/>
                <a:ext cx="1474" cy="14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60445" name="Picture 15" descr="heat_1579"/>
              <p:cNvPicPr>
                <a:picLocks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54" y="0"/>
                <a:ext cx="1474" cy="14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60446" name="Picture 16" descr="heat_1673"/>
              <p:cNvPicPr>
                <a:picLocks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04" y="0"/>
                <a:ext cx="1474" cy="14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60447" name="Group 31"/>
            <p:cNvGrpSpPr>
              <a:grpSpLocks/>
            </p:cNvGrpSpPr>
            <p:nvPr/>
          </p:nvGrpSpPr>
          <p:grpSpPr bwMode="auto">
            <a:xfrm>
              <a:off x="2322" y="1739"/>
              <a:ext cx="12331" cy="1474"/>
              <a:chOff x="0" y="0"/>
              <a:chExt cx="12331" cy="1474"/>
            </a:xfrm>
          </p:grpSpPr>
          <p:pic>
            <p:nvPicPr>
              <p:cNvPr id="60448" name="Picture 40" descr="heat_1470"/>
              <p:cNvPicPr>
                <a:picLocks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56" y="0"/>
                <a:ext cx="1474" cy="14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60449" name="Picture 41" descr="heat_1502"/>
              <p:cNvPicPr>
                <a:picLocks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50" y="0"/>
                <a:ext cx="1474" cy="14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60450" name="Picture 42" descr="heat_1509"/>
              <p:cNvPicPr>
                <a:picLocks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54" y="0"/>
                <a:ext cx="1474" cy="14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60451" name="Picture 43" descr="heat_1516"/>
              <p:cNvPicPr>
                <a:picLocks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74" cy="14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60452" name="Picture 44" descr="heat_1588"/>
              <p:cNvPicPr>
                <a:picLocks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2" y="0"/>
                <a:ext cx="1474" cy="14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60453" name="Picture 45" descr="heat_1635"/>
              <p:cNvPicPr>
                <a:picLocks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06" y="0"/>
                <a:ext cx="1474" cy="14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60454" name="Picture 46" descr="heat_1650"/>
              <p:cNvPicPr>
                <a:picLocks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02" y="0"/>
                <a:ext cx="1474" cy="14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60455" name="Picture 47" descr="heat_1727"/>
              <p:cNvPicPr>
                <a:picLocks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04" y="0"/>
                <a:ext cx="1474" cy="14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60456" name="Group 40"/>
          <p:cNvGrpSpPr>
            <a:grpSpLocks/>
          </p:cNvGrpSpPr>
          <p:nvPr/>
        </p:nvGrpSpPr>
        <p:grpSpPr bwMode="auto">
          <a:xfrm>
            <a:off x="1274763" y="5680075"/>
            <a:ext cx="7831137" cy="936625"/>
            <a:chOff x="0" y="0"/>
            <a:chExt cx="12331" cy="1474"/>
          </a:xfrm>
        </p:grpSpPr>
        <p:pic>
          <p:nvPicPr>
            <p:cNvPr id="60457" name="Picture 50" descr="heat_1175"/>
            <p:cNvPicPr>
              <a:picLocks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4" y="0"/>
              <a:ext cx="1475" cy="1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60458" name="Picture 51" descr="heat_1517"/>
            <p:cNvPicPr>
              <a:picLocks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" y="0"/>
              <a:ext cx="1475" cy="1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60459" name="Picture 52" descr="heat_1572"/>
            <p:cNvPicPr>
              <a:picLocks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" y="0"/>
              <a:ext cx="1475" cy="1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60460" name="Picture 53" descr="heat_1607"/>
            <p:cNvPicPr>
              <a:picLocks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6" y="0"/>
              <a:ext cx="1475" cy="1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60461" name="Picture 54" descr="heat_1802"/>
            <p:cNvPicPr>
              <a:picLocks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0" y="0"/>
              <a:ext cx="1475" cy="1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60462" name="Picture 55" descr="heat_1865"/>
            <p:cNvPicPr>
              <a:picLocks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475" cy="1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60463" name="Picture 56" descr="heat_1874"/>
            <p:cNvPicPr>
              <a:picLocks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56" y="0"/>
              <a:ext cx="1475" cy="1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60464" name="Picture 57" descr="heat_1909"/>
            <p:cNvPicPr>
              <a:picLocks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2" y="0"/>
              <a:ext cx="1475" cy="1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604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000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60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3"/>
          <p:cNvSpPr txBox="1">
            <a:spLocks noChangeArrowheads="1"/>
          </p:cNvSpPr>
          <p:nvPr/>
        </p:nvSpPr>
        <p:spPr bwMode="auto">
          <a:xfrm>
            <a:off x="31750" y="471488"/>
            <a:ext cx="9086850" cy="70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4000">
                <a:latin typeface="Ubuntu" charset="0"/>
                <a:cs typeface="Arial" panose="020B0604020202020204" pitchFamily="34" charset="0"/>
              </a:rPr>
              <a:t>Spatial extent of attributes</a:t>
            </a:r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6147" name="Text Box 4"/>
          <p:cNvSpPr txBox="1">
            <a:spLocks noChangeArrowheads="1"/>
          </p:cNvSpPr>
          <p:nvPr/>
        </p:nvSpPr>
        <p:spPr bwMode="auto">
          <a:xfrm>
            <a:off x="2327275" y="4792663"/>
            <a:ext cx="47625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6148" name="Text Box 5"/>
          <p:cNvSpPr txBox="1">
            <a:spLocks noChangeArrowheads="1"/>
          </p:cNvSpPr>
          <p:nvPr/>
        </p:nvSpPr>
        <p:spPr bwMode="auto">
          <a:xfrm>
            <a:off x="152400" y="6051550"/>
            <a:ext cx="8845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>
                <a:latin typeface="Ubuntu" charset="0"/>
                <a:cs typeface="Arial" panose="020B0604020202020204" pitchFamily="34" charset="0"/>
              </a:rPr>
              <a:t>Spatial regions that are most relevant to a particular attribute</a:t>
            </a:r>
            <a:endParaRPr lang="en-US" altLang="en-US" sz="1800">
              <a:cs typeface="Arial" panose="020B0604020202020204" pitchFamily="34" charset="0"/>
            </a:endParaRPr>
          </a:p>
        </p:txBody>
      </p:sp>
      <p:pic>
        <p:nvPicPr>
          <p:cNvPr id="6149" name="Picture 2" descr="/home/fanyi/tmp/LRA/gaussian/heat/mountain.pngmountain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20"/>
          <a:stretch>
            <a:fillRect/>
          </a:stretch>
        </p:blipFill>
        <p:spPr bwMode="auto">
          <a:xfrm>
            <a:off x="4622800" y="3641725"/>
            <a:ext cx="4318000" cy="233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6150" name="Picture 6" descr="Picture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33" b="1482"/>
          <a:stretch>
            <a:fillRect/>
          </a:stretch>
        </p:blipFill>
        <p:spPr bwMode="auto">
          <a:xfrm>
            <a:off x="207963" y="3641725"/>
            <a:ext cx="4319587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6" descr="girl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" y="-3608388"/>
            <a:ext cx="4319588" cy="3297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6152" name="Picture 7" descr="girl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0" y="-3608388"/>
            <a:ext cx="4321175" cy="3297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6153" name="Picture 6" descr="girl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8" b="25400"/>
          <a:stretch>
            <a:fillRect/>
          </a:stretch>
        </p:blipFill>
        <p:spPr bwMode="auto">
          <a:xfrm>
            <a:off x="207963" y="1171575"/>
            <a:ext cx="4319587" cy="233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6154" name="Picture 7" descr="girl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08"/>
          <a:stretch>
            <a:fillRect/>
          </a:stretch>
        </p:blipFill>
        <p:spPr bwMode="auto">
          <a:xfrm>
            <a:off x="4622800" y="1171575"/>
            <a:ext cx="4319588" cy="233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sp>
        <p:nvSpPr>
          <p:cNvPr id="6155" name="Text Box 6"/>
          <p:cNvSpPr txBox="1">
            <a:spLocks noChangeArrowheads="1"/>
          </p:cNvSpPr>
          <p:nvPr/>
        </p:nvSpPr>
        <p:spPr bwMode="auto">
          <a:xfrm>
            <a:off x="3489325" y="2952750"/>
            <a:ext cx="2171700" cy="57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3200">
                <a:solidFill>
                  <a:srgbClr val="FB9E13"/>
                </a:solidFill>
                <a:latin typeface="Ubuntu" charset="0"/>
                <a:cs typeface="Arial" panose="020B0604020202020204" pitchFamily="34" charset="0"/>
              </a:rPr>
              <a:t>Smile</a:t>
            </a:r>
          </a:p>
        </p:txBody>
      </p:sp>
      <p:sp>
        <p:nvSpPr>
          <p:cNvPr id="6156" name="Text Box 8"/>
          <p:cNvSpPr txBox="1">
            <a:spLocks noChangeArrowheads="1"/>
          </p:cNvSpPr>
          <p:nvPr/>
        </p:nvSpPr>
        <p:spPr bwMode="auto">
          <a:xfrm>
            <a:off x="4568825" y="3530600"/>
            <a:ext cx="3263900" cy="57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Ubuntu" charset="0"/>
                <a:cs typeface="Arial" panose="020B0604020202020204" pitchFamily="34" charset="0"/>
              </a:rPr>
              <a:t>Mountainous</a:t>
            </a:r>
          </a:p>
        </p:txBody>
      </p:sp>
      <p:sp>
        <p:nvSpPr>
          <p:cNvPr id="6157" name="Text Box 10"/>
          <p:cNvSpPr txBox="1">
            <a:spLocks noChangeArrowheads="1"/>
          </p:cNvSpPr>
          <p:nvPr/>
        </p:nvSpPr>
        <p:spPr bwMode="auto">
          <a:xfrm>
            <a:off x="1778000" y="3530600"/>
            <a:ext cx="2703513" cy="57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3200">
                <a:solidFill>
                  <a:schemeClr val="hlink"/>
                </a:solidFill>
                <a:latin typeface="Ubuntu" charset="0"/>
                <a:cs typeface="Arial" panose="020B0604020202020204" pitchFamily="34" charset="0"/>
              </a:rPr>
              <a:t>Cozy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2"/>
          <p:cNvSpPr txBox="1">
            <a:spLocks noChangeArrowheads="1"/>
          </p:cNvSpPr>
          <p:nvPr/>
        </p:nvSpPr>
        <p:spPr bwMode="auto">
          <a:xfrm>
            <a:off x="-79375" y="471488"/>
            <a:ext cx="9356725" cy="70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4000">
                <a:latin typeface="Ubuntu" charset="0"/>
                <a:cs typeface="Arial" panose="020B0604020202020204" pitchFamily="34" charset="0"/>
              </a:rPr>
              <a:t>Spatial extent of attributes (UTZAP50K)</a:t>
            </a:r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61443" name="Text Box 77"/>
          <p:cNvSpPr txBox="1">
            <a:spLocks noChangeArrowheads="1"/>
          </p:cNvSpPr>
          <p:nvPr/>
        </p:nvSpPr>
        <p:spPr bwMode="auto">
          <a:xfrm>
            <a:off x="-168275" y="4816475"/>
            <a:ext cx="16557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>
                <a:latin typeface="Ubuntu" charset="0"/>
                <a:cs typeface="Arial" panose="020B0604020202020204" pitchFamily="34" charset="0"/>
              </a:rPr>
              <a:t>Pointy</a:t>
            </a:r>
            <a:endParaRPr lang="en-US" altLang="en-US" sz="3200">
              <a:cs typeface="Arial" panose="020B0604020202020204" pitchFamily="34" charset="0"/>
            </a:endParaRPr>
          </a:p>
        </p:txBody>
      </p:sp>
      <p:pic>
        <p:nvPicPr>
          <p:cNvPr id="61444" name="Picture 25" descr="heat_19713"/>
          <p:cNvPicPr>
            <a:picLocks noChangeArrowheads="1"/>
          </p:cNvPicPr>
          <p:nvPr/>
        </p:nvPicPr>
        <p:blipFill>
          <a:blip r:embed="rId3">
            <a:lum bright="-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38" y="4578350"/>
            <a:ext cx="936625" cy="93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sp>
        <p:nvSpPr>
          <p:cNvPr id="61445" name="Text Box 77"/>
          <p:cNvSpPr txBox="1">
            <a:spLocks noChangeArrowheads="1"/>
          </p:cNvSpPr>
          <p:nvPr/>
        </p:nvSpPr>
        <p:spPr bwMode="auto">
          <a:xfrm>
            <a:off x="-177397" y="5933250"/>
            <a:ext cx="16557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>
                <a:latin typeface="Ubuntu" charset="0"/>
                <a:cs typeface="Arial" panose="020B0604020202020204" pitchFamily="34" charset="0"/>
              </a:rPr>
              <a:t>Sporty</a:t>
            </a:r>
          </a:p>
        </p:txBody>
      </p:sp>
      <p:sp>
        <p:nvSpPr>
          <p:cNvPr id="61446" name="Text Box 77"/>
          <p:cNvSpPr txBox="1">
            <a:spLocks noChangeArrowheads="1"/>
          </p:cNvSpPr>
          <p:nvPr/>
        </p:nvSpPr>
        <p:spPr bwMode="auto">
          <a:xfrm>
            <a:off x="-168275" y="3711575"/>
            <a:ext cx="16557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>
                <a:latin typeface="Ubuntu" charset="0"/>
                <a:cs typeface="Arial" panose="020B0604020202020204" pitchFamily="34" charset="0"/>
              </a:rPr>
              <a:t>Comfort</a:t>
            </a:r>
            <a:endParaRPr lang="en-US" altLang="en-US" sz="3200">
              <a:cs typeface="Arial" panose="020B0604020202020204" pitchFamily="34" charset="0"/>
            </a:endParaRPr>
          </a:p>
        </p:txBody>
      </p:sp>
      <p:pic>
        <p:nvPicPr>
          <p:cNvPr id="61447" name="Picture 7" descr="heat_9184"/>
          <p:cNvPicPr>
            <a:picLocks noChangeArrowheads="1"/>
          </p:cNvPicPr>
          <p:nvPr/>
        </p:nvPicPr>
        <p:blipFill>
          <a:blip r:embed="rId4">
            <a:lum bright="-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978" y="5693537"/>
            <a:ext cx="936625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61448" name="Picture 8" descr="heat_15762"/>
          <p:cNvPicPr>
            <a:picLocks noChangeArrowheads="1"/>
          </p:cNvPicPr>
          <p:nvPr/>
        </p:nvPicPr>
        <p:blipFill>
          <a:blip r:embed="rId5">
            <a:lum bright="-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728" y="5693537"/>
            <a:ext cx="935038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61449" name="Picture 9" descr="heat_16136"/>
          <p:cNvPicPr>
            <a:picLocks noChangeArrowheads="1"/>
          </p:cNvPicPr>
          <p:nvPr/>
        </p:nvPicPr>
        <p:blipFill>
          <a:blip r:embed="rId6">
            <a:lum bright="-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228" y="5693537"/>
            <a:ext cx="936625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61450" name="Picture 10" descr="heat_21903"/>
          <p:cNvPicPr>
            <a:picLocks noChangeArrowheads="1"/>
          </p:cNvPicPr>
          <p:nvPr/>
        </p:nvPicPr>
        <p:blipFill>
          <a:blip r:embed="rId7">
            <a:lum bright="-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891" y="5693537"/>
            <a:ext cx="936625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61451" name="Picture 11" descr="heat_30060"/>
          <p:cNvPicPr>
            <a:picLocks noChangeArrowheads="1"/>
          </p:cNvPicPr>
          <p:nvPr/>
        </p:nvPicPr>
        <p:blipFill>
          <a:blip r:embed="rId8">
            <a:lum bright="-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316" y="5693537"/>
            <a:ext cx="936625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61452" name="Picture 12" descr="heat_33130"/>
          <p:cNvPicPr>
            <a:picLocks noChangeArrowheads="1"/>
          </p:cNvPicPr>
          <p:nvPr/>
        </p:nvPicPr>
        <p:blipFill>
          <a:blip r:embed="rId9">
            <a:lum bright="-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641" y="5693537"/>
            <a:ext cx="935037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61453" name="Picture 13" descr="heat_36925"/>
          <p:cNvPicPr>
            <a:picLocks noChangeArrowheads="1"/>
          </p:cNvPicPr>
          <p:nvPr/>
        </p:nvPicPr>
        <p:blipFill>
          <a:blip r:embed="rId10">
            <a:lum bright="-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066" y="5693537"/>
            <a:ext cx="935037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61454" name="Picture 14" descr="heat_41276"/>
          <p:cNvPicPr>
            <a:picLocks noChangeArrowheads="1"/>
          </p:cNvPicPr>
          <p:nvPr/>
        </p:nvPicPr>
        <p:blipFill>
          <a:blip r:embed="rId11">
            <a:lum bright="-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153" y="5693537"/>
            <a:ext cx="935038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61455" name="Picture 15" descr="heat_8774"/>
          <p:cNvPicPr>
            <a:picLocks noChangeArrowheads="1"/>
          </p:cNvPicPr>
          <p:nvPr/>
        </p:nvPicPr>
        <p:blipFill>
          <a:blip r:embed="rId12">
            <a:lum bright="-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188" y="3473450"/>
            <a:ext cx="935037" cy="93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61456" name="Picture 16" descr="heat_11602"/>
          <p:cNvPicPr>
            <a:picLocks noChangeArrowheads="1"/>
          </p:cNvPicPr>
          <p:nvPr/>
        </p:nvPicPr>
        <p:blipFill>
          <a:blip r:embed="rId13">
            <a:lum bright="-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013" y="3473450"/>
            <a:ext cx="936625" cy="93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61457" name="Picture 17" descr="heat_12650"/>
          <p:cNvPicPr>
            <a:picLocks noChangeArrowheads="1"/>
          </p:cNvPicPr>
          <p:nvPr/>
        </p:nvPicPr>
        <p:blipFill>
          <a:blip r:embed="rId14">
            <a:lum bright="-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350" y="3473450"/>
            <a:ext cx="936625" cy="93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61458" name="Picture 18" descr="heat_12982"/>
          <p:cNvPicPr>
            <a:picLocks noChangeArrowheads="1"/>
          </p:cNvPicPr>
          <p:nvPr/>
        </p:nvPicPr>
        <p:blipFill>
          <a:blip r:embed="rId15">
            <a:lum bright="-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3473450"/>
            <a:ext cx="935038" cy="93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61459" name="Picture 19" descr="heat_16219"/>
          <p:cNvPicPr>
            <a:picLocks noChangeArrowheads="1"/>
          </p:cNvPicPr>
          <p:nvPr/>
        </p:nvPicPr>
        <p:blipFill>
          <a:blip r:embed="rId16">
            <a:lum bright="-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763" y="3473450"/>
            <a:ext cx="935037" cy="93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61460" name="Picture 20" descr="heat_39498"/>
          <p:cNvPicPr>
            <a:picLocks noChangeArrowheads="1"/>
          </p:cNvPicPr>
          <p:nvPr/>
        </p:nvPicPr>
        <p:blipFill>
          <a:blip r:embed="rId17">
            <a:lum bright="-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38" y="3473450"/>
            <a:ext cx="936625" cy="93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61461" name="Picture 21" descr="heat_40191"/>
          <p:cNvPicPr>
            <a:picLocks noChangeArrowheads="1"/>
          </p:cNvPicPr>
          <p:nvPr/>
        </p:nvPicPr>
        <p:blipFill>
          <a:blip r:embed="rId18">
            <a:lum bright="-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3473450"/>
            <a:ext cx="936625" cy="93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61462" name="Picture 22" descr="heat_44952"/>
          <p:cNvPicPr>
            <a:picLocks noChangeArrowheads="1"/>
          </p:cNvPicPr>
          <p:nvPr/>
        </p:nvPicPr>
        <p:blipFill>
          <a:blip r:embed="rId19">
            <a:lum bright="-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850" y="3473450"/>
            <a:ext cx="935038" cy="93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61463" name="Picture 23" descr="heat_11353"/>
          <p:cNvPicPr>
            <a:picLocks noChangeArrowheads="1"/>
          </p:cNvPicPr>
          <p:nvPr/>
        </p:nvPicPr>
        <p:blipFill>
          <a:blip r:embed="rId20">
            <a:lum bright="-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188" y="4578350"/>
            <a:ext cx="935037" cy="93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61464" name="Picture 24" descr="heat_14095"/>
          <p:cNvPicPr>
            <a:picLocks noChangeArrowheads="1"/>
          </p:cNvPicPr>
          <p:nvPr/>
        </p:nvPicPr>
        <p:blipFill>
          <a:blip r:embed="rId21">
            <a:lum bright="-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850" y="4578350"/>
            <a:ext cx="935038" cy="93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61465" name="Picture 26" descr="heat_28409"/>
          <p:cNvPicPr>
            <a:picLocks noChangeArrowheads="1"/>
          </p:cNvPicPr>
          <p:nvPr/>
        </p:nvPicPr>
        <p:blipFill>
          <a:blip r:embed="rId22">
            <a:lum bright="-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4578350"/>
            <a:ext cx="935038" cy="93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61466" name="Picture 27" descr="heat_40143"/>
          <p:cNvPicPr>
            <a:picLocks noChangeArrowheads="1"/>
          </p:cNvPicPr>
          <p:nvPr/>
        </p:nvPicPr>
        <p:blipFill>
          <a:blip r:embed="rId23">
            <a:lum bright="-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013" y="4578350"/>
            <a:ext cx="936625" cy="93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61467" name="Picture 28" descr="heat_45295"/>
          <p:cNvPicPr>
            <a:picLocks noChangeArrowheads="1"/>
          </p:cNvPicPr>
          <p:nvPr/>
        </p:nvPicPr>
        <p:blipFill>
          <a:blip r:embed="rId24">
            <a:lum bright="-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4578350"/>
            <a:ext cx="936625" cy="93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61468" name="Picture 29" descr="heat_45378"/>
          <p:cNvPicPr>
            <a:picLocks noChangeArrowheads="1"/>
          </p:cNvPicPr>
          <p:nvPr/>
        </p:nvPicPr>
        <p:blipFill>
          <a:blip r:embed="rId25">
            <a:lum bright="-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350" y="4578350"/>
            <a:ext cx="936625" cy="93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61469" name="Picture 30" descr="heat_45979"/>
          <p:cNvPicPr>
            <a:picLocks noChangeArrowheads="1"/>
          </p:cNvPicPr>
          <p:nvPr/>
        </p:nvPicPr>
        <p:blipFill>
          <a:blip r:embed="rId26">
            <a:lum bright="-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763" y="4578350"/>
            <a:ext cx="935037" cy="93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grpSp>
        <p:nvGrpSpPr>
          <p:cNvPr id="61480" name="Group 39"/>
          <p:cNvGrpSpPr>
            <a:grpSpLocks/>
          </p:cNvGrpSpPr>
          <p:nvPr/>
        </p:nvGrpSpPr>
        <p:grpSpPr bwMode="auto">
          <a:xfrm>
            <a:off x="1274763" y="1355725"/>
            <a:ext cx="7829550" cy="841375"/>
            <a:chOff x="0" y="0"/>
            <a:chExt cx="11773" cy="1326"/>
          </a:xfrm>
        </p:grpSpPr>
        <p:sp>
          <p:nvSpPr>
            <p:cNvPr id="61481" name="Arrow 263"/>
            <p:cNvSpPr>
              <a:spLocks noChangeShapeType="1"/>
            </p:cNvSpPr>
            <p:nvPr/>
          </p:nvSpPr>
          <p:spPr bwMode="auto">
            <a:xfrm>
              <a:off x="174" y="650"/>
              <a:ext cx="11410" cy="3"/>
            </a:xfrm>
            <a:prstGeom prst="line">
              <a:avLst/>
            </a:prstGeom>
            <a:noFill/>
            <a:ln w="44450" cmpd="sng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482" name="Text Box 41"/>
            <p:cNvSpPr txBox="1">
              <a:spLocks noChangeArrowheads="1"/>
            </p:cNvSpPr>
            <p:nvPr/>
          </p:nvSpPr>
          <p:spPr bwMode="auto">
            <a:xfrm>
              <a:off x="0" y="0"/>
              <a:ext cx="6505" cy="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>
                  <a:latin typeface="Ubuntu" charset="0"/>
                  <a:cs typeface="Arial" panose="020B0604020202020204" pitchFamily="34" charset="0"/>
                </a:rPr>
                <a:t>Predicted Attribute Strength</a:t>
              </a:r>
            </a:p>
          </p:txBody>
        </p:sp>
        <p:sp>
          <p:nvSpPr>
            <p:cNvPr id="61483" name="Text Box 42"/>
            <p:cNvSpPr txBox="1">
              <a:spLocks noChangeArrowheads="1"/>
            </p:cNvSpPr>
            <p:nvPr/>
          </p:nvSpPr>
          <p:spPr bwMode="auto">
            <a:xfrm>
              <a:off x="21" y="751"/>
              <a:ext cx="3717" cy="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>
                  <a:latin typeface="Ubuntu" charset="0"/>
                  <a:cs typeface="Arial" panose="020B0604020202020204" pitchFamily="34" charset="0"/>
                </a:rPr>
                <a:t>Strong</a:t>
              </a:r>
            </a:p>
          </p:txBody>
        </p:sp>
        <p:sp>
          <p:nvSpPr>
            <p:cNvPr id="61484" name="Text Box 43"/>
            <p:cNvSpPr txBox="1">
              <a:spLocks noChangeArrowheads="1"/>
            </p:cNvSpPr>
            <p:nvPr/>
          </p:nvSpPr>
          <p:spPr bwMode="auto">
            <a:xfrm>
              <a:off x="10374" y="753"/>
              <a:ext cx="1399" cy="5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800">
                  <a:latin typeface="Ubuntu" charset="0"/>
                  <a:cs typeface="Arial" panose="020B0604020202020204" pitchFamily="34" charset="0"/>
                </a:rPr>
                <a:t>Weak</a:t>
              </a:r>
            </a:p>
          </p:txBody>
        </p:sp>
      </p:grpSp>
      <p:grpSp>
        <p:nvGrpSpPr>
          <p:cNvPr id="61485" name="Group 44"/>
          <p:cNvGrpSpPr>
            <a:grpSpLocks/>
          </p:cNvGrpSpPr>
          <p:nvPr/>
        </p:nvGrpSpPr>
        <p:grpSpPr bwMode="auto">
          <a:xfrm>
            <a:off x="5416550" y="2854325"/>
            <a:ext cx="3309938" cy="2573338"/>
            <a:chOff x="0" y="0"/>
            <a:chExt cx="5213" cy="4053"/>
          </a:xfrm>
        </p:grpSpPr>
        <p:sp>
          <p:nvSpPr>
            <p:cNvPr id="61486" name="Rectangle 45"/>
            <p:cNvSpPr>
              <a:spLocks noChangeArrowheads="1"/>
            </p:cNvSpPr>
            <p:nvPr/>
          </p:nvSpPr>
          <p:spPr bwMode="auto">
            <a:xfrm>
              <a:off x="2963" y="3598"/>
              <a:ext cx="490" cy="455"/>
            </a:xfrm>
            <a:prstGeom prst="rect">
              <a:avLst/>
            </a:prstGeom>
            <a:noFill/>
            <a:ln w="38100" cmpd="sng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61487" name="Rectangle 46"/>
            <p:cNvSpPr>
              <a:spLocks noChangeArrowheads="1"/>
            </p:cNvSpPr>
            <p:nvPr/>
          </p:nvSpPr>
          <p:spPr bwMode="auto">
            <a:xfrm>
              <a:off x="3778" y="3265"/>
              <a:ext cx="440" cy="465"/>
            </a:xfrm>
            <a:prstGeom prst="rect">
              <a:avLst/>
            </a:prstGeom>
            <a:noFill/>
            <a:ln w="38100" cmpd="sng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61488" name="Line 47"/>
            <p:cNvSpPr>
              <a:spLocks noChangeShapeType="1"/>
            </p:cNvSpPr>
            <p:nvPr/>
          </p:nvSpPr>
          <p:spPr bwMode="auto">
            <a:xfrm>
              <a:off x="0" y="3210"/>
              <a:ext cx="2965" cy="843"/>
            </a:xfrm>
            <a:prstGeom prst="line">
              <a:avLst/>
            </a:prstGeom>
            <a:noFill/>
            <a:ln w="38100" cmpd="sng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1489" name="Line 48"/>
            <p:cNvSpPr>
              <a:spLocks noChangeShapeType="1"/>
            </p:cNvSpPr>
            <p:nvPr/>
          </p:nvSpPr>
          <p:spPr bwMode="auto">
            <a:xfrm>
              <a:off x="1968" y="1353"/>
              <a:ext cx="1488" cy="2245"/>
            </a:xfrm>
            <a:prstGeom prst="line">
              <a:avLst/>
            </a:prstGeom>
            <a:noFill/>
            <a:ln w="38100" cmpd="sng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1490" name="Line 49"/>
            <p:cNvSpPr>
              <a:spLocks noChangeShapeType="1"/>
            </p:cNvSpPr>
            <p:nvPr/>
          </p:nvSpPr>
          <p:spPr bwMode="auto">
            <a:xfrm>
              <a:off x="3220" y="1953"/>
              <a:ext cx="558" cy="1778"/>
            </a:xfrm>
            <a:prstGeom prst="line">
              <a:avLst/>
            </a:prstGeom>
            <a:noFill/>
            <a:ln w="38100" cmpd="sng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1491" name="Line 50"/>
            <p:cNvSpPr>
              <a:spLocks noChangeShapeType="1"/>
            </p:cNvSpPr>
            <p:nvPr/>
          </p:nvSpPr>
          <p:spPr bwMode="auto">
            <a:xfrm flipH="1">
              <a:off x="4215" y="1953"/>
              <a:ext cx="998" cy="1778"/>
            </a:xfrm>
            <a:prstGeom prst="line">
              <a:avLst/>
            </a:prstGeom>
            <a:noFill/>
            <a:ln w="38100" cmpd="sng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grpSp>
          <p:nvGrpSpPr>
            <p:cNvPr id="61492" name="Group 51"/>
            <p:cNvGrpSpPr>
              <a:grpSpLocks/>
            </p:cNvGrpSpPr>
            <p:nvPr/>
          </p:nvGrpSpPr>
          <p:grpSpPr bwMode="auto">
            <a:xfrm>
              <a:off x="0" y="1351"/>
              <a:ext cx="1967" cy="1860"/>
              <a:chOff x="0" y="0"/>
              <a:chExt cx="1968" cy="1860"/>
            </a:xfrm>
          </p:grpSpPr>
          <p:pic>
            <p:nvPicPr>
              <p:cNvPr id="61493" name="Picture 25" descr="heat_19713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13" t="56822" r="48677" b="9097"/>
              <a:stretch>
                <a:fillRect/>
              </a:stretch>
            </p:blipFill>
            <p:spPr bwMode="auto">
              <a:xfrm>
                <a:off x="0" y="-1"/>
                <a:ext cx="1969" cy="18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61494" name="Rectangle 53"/>
              <p:cNvSpPr>
                <a:spLocks noChangeArrowheads="1"/>
              </p:cNvSpPr>
              <p:nvPr/>
            </p:nvSpPr>
            <p:spPr bwMode="auto">
              <a:xfrm>
                <a:off x="0" y="-1"/>
                <a:ext cx="1969" cy="1860"/>
              </a:xfrm>
              <a:prstGeom prst="rect">
                <a:avLst/>
              </a:prstGeom>
              <a:noFill/>
              <a:ln w="381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1495" name="Group 54"/>
            <p:cNvGrpSpPr>
              <a:grpSpLocks/>
            </p:cNvGrpSpPr>
            <p:nvPr/>
          </p:nvGrpSpPr>
          <p:grpSpPr bwMode="auto">
            <a:xfrm>
              <a:off x="3221" y="0"/>
              <a:ext cx="1993" cy="1953"/>
              <a:chOff x="0" y="0"/>
              <a:chExt cx="1994" cy="1953"/>
            </a:xfrm>
          </p:grpSpPr>
          <p:pic>
            <p:nvPicPr>
              <p:cNvPr id="61496" name="Picture 25" descr="heat_19713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542" t="44400" b="24779"/>
              <a:stretch>
                <a:fillRect/>
              </a:stretch>
            </p:blipFill>
            <p:spPr bwMode="auto">
              <a:xfrm>
                <a:off x="-1" y="0"/>
                <a:ext cx="1994" cy="19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61497" name="Rectangle 56"/>
              <p:cNvSpPr>
                <a:spLocks noChangeArrowheads="1"/>
              </p:cNvSpPr>
              <p:nvPr/>
            </p:nvSpPr>
            <p:spPr bwMode="auto">
              <a:xfrm>
                <a:off x="-1" y="3"/>
                <a:ext cx="1994" cy="1950"/>
              </a:xfrm>
              <a:prstGeom prst="rect">
                <a:avLst/>
              </a:prstGeom>
              <a:noFill/>
              <a:ln w="381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61498" name="Group 58"/>
          <p:cNvGrpSpPr>
            <a:grpSpLocks/>
          </p:cNvGrpSpPr>
          <p:nvPr/>
        </p:nvGrpSpPr>
        <p:grpSpPr bwMode="auto">
          <a:xfrm>
            <a:off x="327025" y="3065463"/>
            <a:ext cx="3502025" cy="2360612"/>
            <a:chOff x="0" y="0"/>
            <a:chExt cx="5514" cy="3717"/>
          </a:xfrm>
        </p:grpSpPr>
        <p:sp>
          <p:nvSpPr>
            <p:cNvPr id="61499" name="Rectangle 45"/>
            <p:cNvSpPr>
              <a:spLocks noChangeArrowheads="1"/>
            </p:cNvSpPr>
            <p:nvPr/>
          </p:nvSpPr>
          <p:spPr bwMode="auto">
            <a:xfrm>
              <a:off x="1710" y="3262"/>
              <a:ext cx="490" cy="455"/>
            </a:xfrm>
            <a:prstGeom prst="rect">
              <a:avLst/>
            </a:prstGeom>
            <a:noFill/>
            <a:ln w="38100" cmpd="sng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61500" name="Rectangle 46"/>
            <p:cNvSpPr>
              <a:spLocks noChangeArrowheads="1"/>
            </p:cNvSpPr>
            <p:nvPr/>
          </p:nvSpPr>
          <p:spPr bwMode="auto">
            <a:xfrm>
              <a:off x="2425" y="2930"/>
              <a:ext cx="440" cy="465"/>
            </a:xfrm>
            <a:prstGeom prst="rect">
              <a:avLst/>
            </a:prstGeom>
            <a:noFill/>
            <a:ln w="38100" cmpd="sng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61501" name="Line 47"/>
            <p:cNvSpPr>
              <a:spLocks noChangeShapeType="1"/>
            </p:cNvSpPr>
            <p:nvPr/>
          </p:nvSpPr>
          <p:spPr bwMode="auto">
            <a:xfrm>
              <a:off x="0" y="1947"/>
              <a:ext cx="1712" cy="1770"/>
            </a:xfrm>
            <a:prstGeom prst="line">
              <a:avLst/>
            </a:prstGeom>
            <a:noFill/>
            <a:ln w="38100" cmpd="sng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1502" name="Line 48"/>
            <p:cNvSpPr>
              <a:spLocks noChangeShapeType="1"/>
            </p:cNvSpPr>
            <p:nvPr/>
          </p:nvSpPr>
          <p:spPr bwMode="auto">
            <a:xfrm>
              <a:off x="1967" y="87"/>
              <a:ext cx="235" cy="3177"/>
            </a:xfrm>
            <a:prstGeom prst="line">
              <a:avLst/>
            </a:prstGeom>
            <a:noFill/>
            <a:ln w="38100" cmpd="sng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1503" name="Line 49"/>
            <p:cNvSpPr>
              <a:spLocks noChangeShapeType="1"/>
            </p:cNvSpPr>
            <p:nvPr/>
          </p:nvSpPr>
          <p:spPr bwMode="auto">
            <a:xfrm flipH="1">
              <a:off x="2425" y="2"/>
              <a:ext cx="1095" cy="2927"/>
            </a:xfrm>
            <a:prstGeom prst="line">
              <a:avLst/>
            </a:prstGeom>
            <a:noFill/>
            <a:ln w="38100" cmpd="sng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1504" name="Line 50"/>
            <p:cNvSpPr>
              <a:spLocks noChangeShapeType="1"/>
            </p:cNvSpPr>
            <p:nvPr/>
          </p:nvSpPr>
          <p:spPr bwMode="auto">
            <a:xfrm flipH="1">
              <a:off x="2862" y="1947"/>
              <a:ext cx="2652" cy="1450"/>
            </a:xfrm>
            <a:prstGeom prst="line">
              <a:avLst/>
            </a:prstGeom>
            <a:noFill/>
            <a:ln w="38100" cmpd="sng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grpSp>
          <p:nvGrpSpPr>
            <p:cNvPr id="61505" name="Group 65"/>
            <p:cNvGrpSpPr>
              <a:grpSpLocks/>
            </p:cNvGrpSpPr>
            <p:nvPr/>
          </p:nvGrpSpPr>
          <p:grpSpPr bwMode="auto">
            <a:xfrm>
              <a:off x="0" y="86"/>
              <a:ext cx="1967" cy="1860"/>
              <a:chOff x="0" y="0"/>
              <a:chExt cx="1967" cy="1860"/>
            </a:xfrm>
          </p:grpSpPr>
          <p:pic>
            <p:nvPicPr>
              <p:cNvPr id="61506" name="Picture 30" descr="heat_45979"/>
              <p:cNvPicPr>
                <a:picLocks noChangeArrowheads="1"/>
              </p:cNvPicPr>
              <p:nvPr/>
            </p:nvPicPr>
            <p:blipFill>
              <a:blip r:embed="rId26">
                <a:lum bright="-10000" contras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39" t="63341" r="53532" b="8011"/>
              <a:stretch>
                <a:fillRect/>
              </a:stretch>
            </p:blipFill>
            <p:spPr bwMode="auto">
              <a:xfrm>
                <a:off x="0" y="-1"/>
                <a:ext cx="1967" cy="18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61507" name="Rectangle 53"/>
              <p:cNvSpPr>
                <a:spLocks noChangeArrowheads="1"/>
              </p:cNvSpPr>
              <p:nvPr/>
            </p:nvSpPr>
            <p:spPr bwMode="auto">
              <a:xfrm>
                <a:off x="0" y="-1"/>
                <a:ext cx="1967" cy="1862"/>
              </a:xfrm>
              <a:prstGeom prst="rect">
                <a:avLst/>
              </a:prstGeom>
              <a:noFill/>
              <a:ln w="381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1508" name="Group 68"/>
            <p:cNvGrpSpPr>
              <a:grpSpLocks/>
            </p:cNvGrpSpPr>
            <p:nvPr/>
          </p:nvGrpSpPr>
          <p:grpSpPr bwMode="auto">
            <a:xfrm>
              <a:off x="3520" y="0"/>
              <a:ext cx="1994" cy="1950"/>
              <a:chOff x="0" y="0"/>
              <a:chExt cx="1994" cy="1950"/>
            </a:xfrm>
          </p:grpSpPr>
          <p:pic>
            <p:nvPicPr>
              <p:cNvPr id="61509" name="Picture 30" descr="heat_45979"/>
              <p:cNvPicPr>
                <a:picLocks noChangeArrowheads="1"/>
              </p:cNvPicPr>
              <p:nvPr/>
            </p:nvPicPr>
            <p:blipFill>
              <a:blip r:embed="rId26">
                <a:lum bright="-10000" contras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168" t="32722" r="5978" b="35506"/>
              <a:stretch>
                <a:fillRect/>
              </a:stretch>
            </p:blipFill>
            <p:spPr bwMode="auto">
              <a:xfrm>
                <a:off x="-1" y="0"/>
                <a:ext cx="1995" cy="19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61510" name="Rectangle 56"/>
              <p:cNvSpPr>
                <a:spLocks noChangeArrowheads="1"/>
              </p:cNvSpPr>
              <p:nvPr/>
            </p:nvSpPr>
            <p:spPr bwMode="auto">
              <a:xfrm>
                <a:off x="-1" y="0"/>
                <a:ext cx="1995" cy="1950"/>
              </a:xfrm>
              <a:prstGeom prst="rect">
                <a:avLst/>
              </a:prstGeom>
              <a:noFill/>
              <a:ln w="38100" cmpd="sng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800"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71" name="Group 30"/>
          <p:cNvGrpSpPr>
            <a:grpSpLocks/>
          </p:cNvGrpSpPr>
          <p:nvPr/>
        </p:nvGrpSpPr>
        <p:grpSpPr bwMode="auto">
          <a:xfrm>
            <a:off x="-168275" y="2367469"/>
            <a:ext cx="9272588" cy="936625"/>
            <a:chOff x="0" y="0"/>
            <a:chExt cx="14626" cy="1474"/>
          </a:xfrm>
        </p:grpSpPr>
        <p:sp>
          <p:nvSpPr>
            <p:cNvPr id="72" name="Text Box 77"/>
            <p:cNvSpPr txBox="1">
              <a:spLocks noChangeArrowheads="1"/>
            </p:cNvSpPr>
            <p:nvPr/>
          </p:nvSpPr>
          <p:spPr bwMode="auto">
            <a:xfrm>
              <a:off x="0" y="377"/>
              <a:ext cx="2631" cy="7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>
                  <a:latin typeface="Ubuntu" charset="0"/>
                  <a:cs typeface="Arial" panose="020B0604020202020204" pitchFamily="34" charset="0"/>
                </a:rPr>
                <a:t>Open</a:t>
              </a:r>
              <a:endParaRPr lang="en-US" altLang="en-US" sz="3200">
                <a:cs typeface="Arial" panose="020B0604020202020204" pitchFamily="34" charset="0"/>
              </a:endParaRPr>
            </a:p>
          </p:txBody>
        </p:sp>
        <p:pic>
          <p:nvPicPr>
            <p:cNvPr id="73" name="Picture 31" descr="heat_10336"/>
            <p:cNvPicPr>
              <a:picLocks noChangeArrowheads="1"/>
            </p:cNvPicPr>
            <p:nvPr/>
          </p:nvPicPr>
          <p:blipFill>
            <a:blip r:embed="rId27">
              <a:lum bright="-10000"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8" y="0"/>
              <a:ext cx="1472" cy="1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74" name="Picture 32" descr="heat_11942"/>
            <p:cNvPicPr>
              <a:picLocks noChangeArrowheads="1"/>
            </p:cNvPicPr>
            <p:nvPr/>
          </p:nvPicPr>
          <p:blipFill>
            <a:blip r:embed="rId28">
              <a:lum bright="-10000"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9" y="0"/>
              <a:ext cx="1474" cy="1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75" name="Picture 33" descr="heat_13038"/>
            <p:cNvPicPr>
              <a:picLocks noChangeArrowheads="1"/>
            </p:cNvPicPr>
            <p:nvPr/>
          </p:nvPicPr>
          <p:blipFill>
            <a:blip r:embed="rId29">
              <a:lum bright="-10000"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54" y="0"/>
              <a:ext cx="1472" cy="1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76" name="Picture 34" descr="heat_16765"/>
            <p:cNvPicPr>
              <a:picLocks noChangeArrowheads="1"/>
            </p:cNvPicPr>
            <p:nvPr/>
          </p:nvPicPr>
          <p:blipFill>
            <a:blip r:embed="rId30">
              <a:lum bright="-10000"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7" y="0"/>
              <a:ext cx="1474" cy="1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77" name="Picture 35" descr="heat_16839"/>
            <p:cNvPicPr>
              <a:picLocks noChangeArrowheads="1"/>
            </p:cNvPicPr>
            <p:nvPr/>
          </p:nvPicPr>
          <p:blipFill>
            <a:blip r:embed="rId31">
              <a:lum bright="-10000"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3" y="0"/>
              <a:ext cx="1472" cy="1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78" name="Picture 36" descr="heat_17056"/>
            <p:cNvPicPr>
              <a:picLocks noChangeArrowheads="1"/>
            </p:cNvPicPr>
            <p:nvPr/>
          </p:nvPicPr>
          <p:blipFill>
            <a:blip r:embed="rId32">
              <a:lum bright="-10000"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9" y="0"/>
              <a:ext cx="1472" cy="1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79" name="Picture 37" descr="heat_28734"/>
            <p:cNvPicPr>
              <a:picLocks noChangeArrowheads="1"/>
            </p:cNvPicPr>
            <p:nvPr/>
          </p:nvPicPr>
          <p:blipFill>
            <a:blip r:embed="rId33">
              <a:lum bright="-10000"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2" y="0"/>
              <a:ext cx="1474" cy="1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80" name="Picture 38" descr="heat_41622"/>
            <p:cNvPicPr>
              <a:picLocks noChangeArrowheads="1"/>
            </p:cNvPicPr>
            <p:nvPr/>
          </p:nvPicPr>
          <p:blipFill>
            <a:blip r:embed="rId34">
              <a:lum bright="-10000"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8" y="0"/>
              <a:ext cx="1477" cy="1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566592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000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6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000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61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14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000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1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000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61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614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000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61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614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000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61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614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000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61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614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000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61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614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000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61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614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000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61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614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000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61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614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000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61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614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000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61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614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000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61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614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000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61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614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000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61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614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000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61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7" dur="indefinite"/>
                                        <p:tgtEl>
                                          <p:spTgt spid="614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000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8" dur="indefinite"/>
                                        <p:tgtEl>
                                          <p:spTgt spid="61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" dur="indefinite"/>
                                        <p:tgtEl>
                                          <p:spTgt spid="614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000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1" dur="indefinite"/>
                                        <p:tgtEl>
                                          <p:spTgt spid="61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3" dur="indefinite"/>
                                        <p:tgtEl>
                                          <p:spTgt spid="614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000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61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6" dur="indefinite"/>
                                        <p:tgtEl>
                                          <p:spTgt spid="614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000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7" dur="indefinite"/>
                                        <p:tgtEl>
                                          <p:spTgt spid="6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9" dur="indefinite"/>
                                        <p:tgtEl>
                                          <p:spTgt spid="614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000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0" dur="indefinite"/>
                                        <p:tgtEl>
                                          <p:spTgt spid="6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2" dur="indefinite"/>
                                        <p:tgtEl>
                                          <p:spTgt spid="614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000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3" dur="indefinite"/>
                                        <p:tgtEl>
                                          <p:spTgt spid="6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5" dur="indefinite"/>
                                        <p:tgtEl>
                                          <p:spTgt spid="614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000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6" dur="indefinite"/>
                                        <p:tgtEl>
                                          <p:spTgt spid="6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8" dur="indefinite"/>
                                        <p:tgtEl>
                                          <p:spTgt spid="614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000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9" dur="indefinite"/>
                                        <p:tgtEl>
                                          <p:spTgt spid="6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1" dur="indefinite"/>
                                        <p:tgtEl>
                                          <p:spTgt spid="614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000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2" dur="indefinite"/>
                                        <p:tgtEl>
                                          <p:spTgt spid="6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4" dur="indefinite"/>
                                        <p:tgtEl>
                                          <p:spTgt spid="614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000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5" dur="indefinite"/>
                                        <p:tgtEl>
                                          <p:spTgt spid="61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1" dur="indefinite"/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.00000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2" dur="indefinite"/>
                                        <p:tgtEl>
                                          <p:spTgt spid="6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4" dur="indefinite"/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.00000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5" dur="indefinite"/>
                                        <p:tgtEl>
                                          <p:spTgt spid="61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7" dur="indefinite"/>
                                        <p:tgtEl>
                                          <p:spTgt spid="614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.00000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8" dur="indefinite"/>
                                        <p:tgtEl>
                                          <p:spTgt spid="6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0" dur="indefinite"/>
                                        <p:tgtEl>
                                          <p:spTgt spid="614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.00000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1" dur="indefinite"/>
                                        <p:tgtEl>
                                          <p:spTgt spid="6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3" dur="indefinite"/>
                                        <p:tgtEl>
                                          <p:spTgt spid="614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.00000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4" dur="indefinite"/>
                                        <p:tgtEl>
                                          <p:spTgt spid="6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6" dur="indefinite"/>
                                        <p:tgtEl>
                                          <p:spTgt spid="614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.00000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7" dur="indefinite"/>
                                        <p:tgtEl>
                                          <p:spTgt spid="6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9" dur="indefinite"/>
                                        <p:tgtEl>
                                          <p:spTgt spid="614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.00000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0" dur="indefinite"/>
                                        <p:tgtEl>
                                          <p:spTgt spid="6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2" dur="indefinite"/>
                                        <p:tgtEl>
                                          <p:spTgt spid="614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.00000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3" dur="indefinite"/>
                                        <p:tgtEl>
                                          <p:spTgt spid="6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5" dur="indefinite"/>
                                        <p:tgtEl>
                                          <p:spTgt spid="614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.00000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6" dur="indefinite"/>
                                        <p:tgtEl>
                                          <p:spTgt spid="61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0" dur="indefinit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000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1" dur="indefinite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3" grpId="0" bldLvl="0" autoUpdateAnimBg="0"/>
      <p:bldP spid="61443" grpId="1" bldLvl="0" autoUpdateAnimBg="0"/>
      <p:bldP spid="61445" grpId="0" bldLvl="0" autoUpdateAnimBg="0"/>
      <p:bldP spid="61446" grpId="0" bldLvl="0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2"/>
          <p:cNvSpPr txBox="1">
            <a:spLocks noChangeArrowheads="1"/>
          </p:cNvSpPr>
          <p:nvPr/>
        </p:nvSpPr>
        <p:spPr bwMode="auto">
          <a:xfrm>
            <a:off x="31750" y="471488"/>
            <a:ext cx="9086850" cy="70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4000">
                <a:latin typeface="Ubuntu" charset="0"/>
                <a:cs typeface="Arial" panose="020B0604020202020204" pitchFamily="34" charset="0"/>
              </a:rPr>
              <a:t>Relative attribute ranking</a:t>
            </a:r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62467" name="Text Box 27"/>
          <p:cNvSpPr txBox="1">
            <a:spLocks noChangeArrowheads="1"/>
          </p:cNvSpPr>
          <p:nvPr/>
        </p:nvSpPr>
        <p:spPr bwMode="auto">
          <a:xfrm>
            <a:off x="2095500" y="5672138"/>
            <a:ext cx="4957763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800">
                <a:latin typeface="Ubuntu" charset="0"/>
                <a:cs typeface="Arial" panose="020B0604020202020204" pitchFamily="34" charset="0"/>
              </a:rPr>
              <a:t>Apply ranker to test set</a:t>
            </a:r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62468" name="Text Box 27"/>
          <p:cNvSpPr txBox="1">
            <a:spLocks noChangeArrowheads="1"/>
          </p:cNvSpPr>
          <p:nvPr/>
        </p:nvSpPr>
        <p:spPr bwMode="auto">
          <a:xfrm>
            <a:off x="3211513" y="1757363"/>
            <a:ext cx="272732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dirty="0">
                <a:latin typeface="Ubuntu" charset="0"/>
                <a:cs typeface="Arial" panose="020B0604020202020204" pitchFamily="34" charset="0"/>
              </a:rPr>
              <a:t>Test set</a:t>
            </a:r>
          </a:p>
          <a:p>
            <a:pPr algn="ctr" eaLnBrk="1" hangingPunct="1"/>
            <a:r>
              <a:rPr lang="en-US" altLang="en-US" dirty="0">
                <a:latin typeface="Ubuntu" charset="0"/>
                <a:cs typeface="Arial" panose="020B0604020202020204" pitchFamily="34" charset="0"/>
              </a:rPr>
              <a:t>Attribute: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Smile</a:t>
            </a:r>
          </a:p>
        </p:txBody>
      </p:sp>
      <p:pic>
        <p:nvPicPr>
          <p:cNvPr id="62469" name="Picture 33" descr="877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0" t="35001" r="29466" b="24200"/>
          <a:stretch>
            <a:fillRect/>
          </a:stretch>
        </p:blipFill>
        <p:spPr bwMode="auto">
          <a:xfrm>
            <a:off x="2905125" y="4298950"/>
            <a:ext cx="439738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62470" name="Picture 34" descr="gi.ph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84" t="31818" r="32431" b="31137"/>
          <a:stretch>
            <a:fillRect/>
          </a:stretch>
        </p:blipFill>
        <p:spPr bwMode="auto">
          <a:xfrm>
            <a:off x="5773738" y="3041650"/>
            <a:ext cx="4635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62471" name="Picture 35" descr="gi.ph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84" t="31818" r="32431" b="31137"/>
          <a:stretch>
            <a:fillRect/>
          </a:stretch>
        </p:blipFill>
        <p:spPr bwMode="auto">
          <a:xfrm>
            <a:off x="5773738" y="4265613"/>
            <a:ext cx="463550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62472" name="Picture 37" descr="gi.ph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31" t="31818" r="30284" b="31137"/>
          <a:stretch>
            <a:fillRect/>
          </a:stretch>
        </p:blipFill>
        <p:spPr bwMode="auto">
          <a:xfrm>
            <a:off x="2873375" y="3051175"/>
            <a:ext cx="47307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sp>
        <p:nvSpPr>
          <p:cNvPr id="62473" name="Rectangle 29"/>
          <p:cNvSpPr>
            <a:spLocks noChangeArrowheads="1"/>
          </p:cNvSpPr>
          <p:nvPr/>
        </p:nvSpPr>
        <p:spPr bwMode="auto">
          <a:xfrm>
            <a:off x="4849813" y="2838450"/>
            <a:ext cx="2300287" cy="882650"/>
          </a:xfrm>
          <a:prstGeom prst="rect">
            <a:avLst/>
          </a:prstGeom>
          <a:noFill/>
          <a:ln w="38100" cmpd="sng">
            <a:solidFill>
              <a:schemeClr val="hlink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62474" name="Rectangle 31"/>
          <p:cNvSpPr>
            <a:spLocks noChangeArrowheads="1"/>
          </p:cNvSpPr>
          <p:nvPr/>
        </p:nvSpPr>
        <p:spPr bwMode="auto">
          <a:xfrm>
            <a:off x="4860925" y="4054475"/>
            <a:ext cx="2301875" cy="882650"/>
          </a:xfrm>
          <a:prstGeom prst="rect">
            <a:avLst/>
          </a:prstGeom>
          <a:noFill/>
          <a:ln w="38100" cmpd="sng">
            <a:solidFill>
              <a:schemeClr val="hlink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62475" name="Rectangle 32"/>
          <p:cNvSpPr>
            <a:spLocks noChangeArrowheads="1"/>
          </p:cNvSpPr>
          <p:nvPr/>
        </p:nvSpPr>
        <p:spPr bwMode="auto">
          <a:xfrm>
            <a:off x="1968500" y="4054475"/>
            <a:ext cx="2301875" cy="882650"/>
          </a:xfrm>
          <a:prstGeom prst="rect">
            <a:avLst/>
          </a:prstGeom>
          <a:noFill/>
          <a:ln w="38100" cmpd="sng">
            <a:solidFill>
              <a:schemeClr val="hlink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62476" name="Rectangle 36"/>
          <p:cNvSpPr>
            <a:spLocks noChangeArrowheads="1"/>
          </p:cNvSpPr>
          <p:nvPr/>
        </p:nvSpPr>
        <p:spPr bwMode="auto">
          <a:xfrm>
            <a:off x="1968500" y="2838450"/>
            <a:ext cx="2301875" cy="882650"/>
          </a:xfrm>
          <a:prstGeom prst="rect">
            <a:avLst/>
          </a:prstGeom>
          <a:noFill/>
          <a:ln w="38100" cmpd="sng">
            <a:solidFill>
              <a:schemeClr val="hlink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62477" name="AutoShape 30"/>
          <p:cNvSpPr>
            <a:spLocks noChangeArrowheads="1"/>
          </p:cNvSpPr>
          <p:nvPr/>
        </p:nvSpPr>
        <p:spPr bwMode="auto">
          <a:xfrm>
            <a:off x="1908175" y="1714500"/>
            <a:ext cx="5332413" cy="3676650"/>
          </a:xfrm>
          <a:prstGeom prst="can">
            <a:avLst>
              <a:gd name="adj" fmla="val 25000"/>
            </a:avLst>
          </a:prstGeom>
          <a:noFill/>
          <a:ln w="2540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cs typeface="Arial" panose="020B0604020202020204" pitchFamily="34" charset="0"/>
            </a:endParaRPr>
          </a:p>
        </p:txBody>
      </p:sp>
      <p:pic>
        <p:nvPicPr>
          <p:cNvPr id="62478" name="Picture 14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488" y="2892425"/>
            <a:ext cx="766762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62479" name="Picture 15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775" y="2892425"/>
            <a:ext cx="766763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62480" name="Picture 16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175" y="2892425"/>
            <a:ext cx="765175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62481" name="Picture 17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638" y="2892425"/>
            <a:ext cx="766762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62482" name="Picture 18"/>
          <p:cNvPicPr>
            <a:picLocks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488" y="4116388"/>
            <a:ext cx="766762" cy="766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62483" name="Picture 19"/>
          <p:cNvPicPr>
            <a:picLocks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775" y="4116388"/>
            <a:ext cx="766763" cy="766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62484" name="Picture 20"/>
          <p:cNvPicPr>
            <a:picLocks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175" y="4116388"/>
            <a:ext cx="765175" cy="766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62485" name="Picture 21"/>
          <p:cNvPicPr>
            <a:picLocks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638" y="4116388"/>
            <a:ext cx="766762" cy="766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 Box 2"/>
          <p:cNvSpPr txBox="1">
            <a:spLocks noChangeArrowheads="1"/>
          </p:cNvSpPr>
          <p:nvPr/>
        </p:nvSpPr>
        <p:spPr bwMode="auto">
          <a:xfrm>
            <a:off x="31750" y="471488"/>
            <a:ext cx="9086850" cy="70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4000">
                <a:latin typeface="Ubuntu" charset="0"/>
                <a:cs typeface="Arial" panose="020B0604020202020204" pitchFamily="34" charset="0"/>
              </a:rPr>
              <a:t>Relative attribute ranking</a:t>
            </a:r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63491" name="Text Box 77"/>
          <p:cNvSpPr txBox="1">
            <a:spLocks noChangeArrowheads="1"/>
          </p:cNvSpPr>
          <p:nvPr/>
        </p:nvSpPr>
        <p:spPr bwMode="auto">
          <a:xfrm>
            <a:off x="20638" y="5594350"/>
            <a:ext cx="910907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800">
                <a:latin typeface="Ubuntu" charset="0"/>
                <a:cs typeface="Arial" panose="020B0604020202020204" pitchFamily="34" charset="0"/>
              </a:rPr>
              <a:t>Mean attribute ranking accuracy (%) on LFW-10 </a:t>
            </a:r>
          </a:p>
        </p:txBody>
      </p:sp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50" y="1428750"/>
            <a:ext cx="5124450" cy="3910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63493" name="Group 5"/>
          <p:cNvGrpSpPr>
            <a:grpSpLocks/>
          </p:cNvGrpSpPr>
          <p:nvPr/>
        </p:nvGrpSpPr>
        <p:grpSpPr bwMode="auto">
          <a:xfrm>
            <a:off x="5092700" y="1870075"/>
            <a:ext cx="2090738" cy="3616325"/>
            <a:chOff x="0" y="0"/>
            <a:chExt cx="3292" cy="5696"/>
          </a:xfrm>
        </p:grpSpPr>
        <p:sp>
          <p:nvSpPr>
            <p:cNvPr id="63494" name="Rectangle 6"/>
            <p:cNvSpPr>
              <a:spLocks noChangeArrowheads="1"/>
            </p:cNvSpPr>
            <p:nvPr/>
          </p:nvSpPr>
          <p:spPr bwMode="auto">
            <a:xfrm>
              <a:off x="789" y="0"/>
              <a:ext cx="1833" cy="5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63495" name="Rectangle 7"/>
            <p:cNvSpPr>
              <a:spLocks noChangeArrowheads="1"/>
            </p:cNvSpPr>
            <p:nvPr/>
          </p:nvSpPr>
          <p:spPr bwMode="auto">
            <a:xfrm>
              <a:off x="0" y="5160"/>
              <a:ext cx="3293" cy="5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650" y="1731963"/>
            <a:ext cx="4337050" cy="3709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4515" name="Text Box 2"/>
          <p:cNvSpPr txBox="1">
            <a:spLocks noChangeArrowheads="1"/>
          </p:cNvSpPr>
          <p:nvPr/>
        </p:nvSpPr>
        <p:spPr bwMode="auto">
          <a:xfrm>
            <a:off x="31750" y="471488"/>
            <a:ext cx="9086850" cy="70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4000">
                <a:latin typeface="Ubuntu" charset="0"/>
                <a:cs typeface="Arial" panose="020B0604020202020204" pitchFamily="34" charset="0"/>
              </a:rPr>
              <a:t>Relative attribute ranking</a:t>
            </a:r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64517" name="Rectangle 6"/>
          <p:cNvSpPr>
            <a:spLocks noChangeArrowheads="1"/>
          </p:cNvSpPr>
          <p:nvPr/>
        </p:nvSpPr>
        <p:spPr bwMode="auto">
          <a:xfrm>
            <a:off x="4619625" y="2405063"/>
            <a:ext cx="2198688" cy="28495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64518" name="Rectangle 7"/>
          <p:cNvSpPr>
            <a:spLocks noChangeArrowheads="1"/>
          </p:cNvSpPr>
          <p:nvPr/>
        </p:nvSpPr>
        <p:spPr bwMode="auto">
          <a:xfrm>
            <a:off x="5033963" y="5299075"/>
            <a:ext cx="1120775" cy="2413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7" name="Text Box 77"/>
          <p:cNvSpPr txBox="1">
            <a:spLocks noChangeArrowheads="1"/>
          </p:cNvSpPr>
          <p:nvPr/>
        </p:nvSpPr>
        <p:spPr bwMode="auto">
          <a:xfrm>
            <a:off x="20638" y="5594350"/>
            <a:ext cx="91090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800" dirty="0">
                <a:latin typeface="Ubuntu" charset="0"/>
                <a:cs typeface="Arial" panose="020B0604020202020204" pitchFamily="34" charset="0"/>
              </a:rPr>
              <a:t>Mean attribute ranking accuracy (%) on UTZAP50K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Box 2"/>
          <p:cNvSpPr txBox="1">
            <a:spLocks noChangeArrowheads="1"/>
          </p:cNvSpPr>
          <p:nvPr/>
        </p:nvSpPr>
        <p:spPr bwMode="auto">
          <a:xfrm>
            <a:off x="31750" y="471488"/>
            <a:ext cx="9086850" cy="70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4000">
                <a:latin typeface="Ubuntu" charset="0"/>
                <a:cs typeface="Arial" panose="020B0604020202020204" pitchFamily="34" charset="0"/>
              </a:rPr>
              <a:t>Relative attribute ranking</a:t>
            </a:r>
            <a:endParaRPr lang="en-US" altLang="en-US" sz="1800">
              <a:cs typeface="Arial" panose="020B0604020202020204" pitchFamily="34" charset="0"/>
            </a:endParaRPr>
          </a:p>
        </p:txBody>
      </p:sp>
      <p:pic>
        <p:nvPicPr>
          <p:cNvPr id="6554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650" y="1731963"/>
            <a:ext cx="4337050" cy="3709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 Box 77"/>
          <p:cNvSpPr txBox="1">
            <a:spLocks noChangeArrowheads="1"/>
          </p:cNvSpPr>
          <p:nvPr/>
        </p:nvSpPr>
        <p:spPr bwMode="auto">
          <a:xfrm>
            <a:off x="20638" y="5594350"/>
            <a:ext cx="91090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800" i="1" dirty="0">
                <a:latin typeface="Ubuntu" charset="0"/>
                <a:cs typeface="Arial" panose="020B0604020202020204" pitchFamily="34" charset="0"/>
              </a:rPr>
              <a:t>Train</a:t>
            </a:r>
            <a:r>
              <a:rPr lang="en-US" altLang="en-US" sz="2800" dirty="0">
                <a:latin typeface="Ubuntu" charset="0"/>
                <a:cs typeface="Arial" panose="020B0604020202020204" pitchFamily="34" charset="0"/>
              </a:rPr>
              <a:t> on UTZAP50K </a:t>
            </a:r>
            <a:r>
              <a:rPr lang="en-US" altLang="en-US" sz="2800" dirty="0">
                <a:latin typeface="Ubuntu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en-US" sz="2800" dirty="0">
                <a:latin typeface="Ubuntu" charset="0"/>
                <a:cs typeface="Arial" panose="020B0604020202020204" pitchFamily="34" charset="0"/>
              </a:rPr>
              <a:t> </a:t>
            </a:r>
            <a:r>
              <a:rPr lang="en-US" altLang="en-US" sz="2800" i="1" dirty="0">
                <a:latin typeface="Ubuntu" charset="0"/>
                <a:cs typeface="Arial" panose="020B0604020202020204" pitchFamily="34" charset="0"/>
              </a:rPr>
              <a:t>Test</a:t>
            </a:r>
            <a:r>
              <a:rPr lang="en-US" altLang="en-US" sz="2800" dirty="0">
                <a:latin typeface="Ubuntu" charset="0"/>
                <a:cs typeface="Arial" panose="020B0604020202020204" pitchFamily="34" charset="0"/>
              </a:rPr>
              <a:t> on Shoes-with-Attributes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Box 2"/>
          <p:cNvSpPr txBox="1">
            <a:spLocks noChangeArrowheads="1"/>
          </p:cNvSpPr>
          <p:nvPr/>
        </p:nvSpPr>
        <p:spPr bwMode="auto">
          <a:xfrm>
            <a:off x="31750" y="471488"/>
            <a:ext cx="9086850" cy="70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4000">
                <a:latin typeface="Ubuntu" charset="0"/>
                <a:cs typeface="Arial" panose="020B0604020202020204" pitchFamily="34" charset="0"/>
              </a:rPr>
              <a:t>Application: attribute editor</a:t>
            </a:r>
            <a:endParaRPr lang="en-US" altLang="en-US" sz="1800">
              <a:cs typeface="Arial" panose="020B0604020202020204" pitchFamily="34" charset="0"/>
            </a:endParaRPr>
          </a:p>
        </p:txBody>
      </p:sp>
      <p:grpSp>
        <p:nvGrpSpPr>
          <p:cNvPr id="66563" name="Group 3"/>
          <p:cNvGrpSpPr>
            <a:grpSpLocks/>
          </p:cNvGrpSpPr>
          <p:nvPr/>
        </p:nvGrpSpPr>
        <p:grpSpPr bwMode="auto">
          <a:xfrm>
            <a:off x="19050" y="1255713"/>
            <a:ext cx="9069388" cy="836612"/>
            <a:chOff x="0" y="0"/>
            <a:chExt cx="14282" cy="1317"/>
          </a:xfrm>
        </p:grpSpPr>
        <p:sp>
          <p:nvSpPr>
            <p:cNvPr id="66564" name="Arrow 111"/>
            <p:cNvSpPr>
              <a:spLocks noChangeShapeType="1"/>
            </p:cNvSpPr>
            <p:nvPr/>
          </p:nvSpPr>
          <p:spPr bwMode="auto">
            <a:xfrm>
              <a:off x="60" y="695"/>
              <a:ext cx="14222" cy="2"/>
            </a:xfrm>
            <a:prstGeom prst="line">
              <a:avLst/>
            </a:prstGeom>
            <a:noFill/>
            <a:ln w="63500" cmpd="sng">
              <a:solidFill>
                <a:srgbClr val="3366FF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65" name="Text Box 3"/>
            <p:cNvSpPr txBox="1">
              <a:spLocks noChangeArrowheads="1"/>
            </p:cNvSpPr>
            <p:nvPr/>
          </p:nvSpPr>
          <p:spPr bwMode="auto">
            <a:xfrm>
              <a:off x="0" y="0"/>
              <a:ext cx="12765" cy="6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8318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318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318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318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318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3185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3185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3185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3185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Predicted attribute strength</a:t>
              </a:r>
            </a:p>
          </p:txBody>
        </p:sp>
        <p:sp>
          <p:nvSpPr>
            <p:cNvPr id="66566" name="Text Box 4"/>
            <p:cNvSpPr txBox="1">
              <a:spLocks noChangeArrowheads="1"/>
            </p:cNvSpPr>
            <p:nvPr/>
          </p:nvSpPr>
          <p:spPr bwMode="auto">
            <a:xfrm>
              <a:off x="0" y="742"/>
              <a:ext cx="1622" cy="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8318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318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318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318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318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3185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3185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3185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3185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strong</a:t>
              </a:r>
            </a:p>
          </p:txBody>
        </p:sp>
        <p:sp>
          <p:nvSpPr>
            <p:cNvPr id="66567" name="Text Box 5"/>
            <p:cNvSpPr txBox="1">
              <a:spLocks noChangeArrowheads="1"/>
            </p:cNvSpPr>
            <p:nvPr/>
          </p:nvSpPr>
          <p:spPr bwMode="auto">
            <a:xfrm>
              <a:off x="12642" y="742"/>
              <a:ext cx="1640" cy="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8318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318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318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318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318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3185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3185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3185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3185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r>
                <a:rPr lang="en-US" altLang="en-US" sz="18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weak</a:t>
              </a:r>
            </a:p>
          </p:txBody>
        </p:sp>
      </p:grpSp>
      <p:pic>
        <p:nvPicPr>
          <p:cNvPr id="66569" name="Picture 10" descr="orig_343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300" y="-976313"/>
            <a:ext cx="855663" cy="857250"/>
          </a:xfrm>
          <a:prstGeom prst="rect">
            <a:avLst/>
          </a:prstGeom>
          <a:noFill/>
          <a:ln w="31750" cmpd="sng">
            <a:solidFill>
              <a:srgbClr val="FF66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70" name="Picture 11" descr="orig_4400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325" y="2576513"/>
            <a:ext cx="1150938" cy="1150937"/>
          </a:xfrm>
          <a:prstGeom prst="rect">
            <a:avLst/>
          </a:prstGeom>
          <a:noFill/>
          <a:ln w="31750" cmpd="sng">
            <a:solidFill>
              <a:srgbClr val="FF66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71" name="Picture 12" descr="orig_2958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338" y="-976313"/>
            <a:ext cx="857250" cy="857250"/>
          </a:xfrm>
          <a:prstGeom prst="rect">
            <a:avLst/>
          </a:prstGeom>
          <a:noFill/>
          <a:ln w="31750" cmpd="sng">
            <a:solidFill>
              <a:srgbClr val="FF66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72" name="Picture 13" descr="orig_37100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5" y="-976313"/>
            <a:ext cx="855663" cy="857250"/>
          </a:xfrm>
          <a:prstGeom prst="rect">
            <a:avLst/>
          </a:prstGeom>
          <a:noFill/>
          <a:ln w="31750" cmpd="sng">
            <a:solidFill>
              <a:srgbClr val="FF66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73" name="Picture 7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325" y="2576513"/>
            <a:ext cx="1150938" cy="1150937"/>
          </a:xfrm>
          <a:prstGeom prst="rect">
            <a:avLst/>
          </a:prstGeom>
          <a:noFill/>
          <a:ln w="31750" cmpd="sng">
            <a:solidFill>
              <a:srgbClr val="FF66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66574" name="Picture 8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050" y="2576513"/>
            <a:ext cx="1152525" cy="1150937"/>
          </a:xfrm>
          <a:prstGeom prst="rect">
            <a:avLst/>
          </a:prstGeom>
          <a:noFill/>
          <a:ln w="31750" cmpd="sng">
            <a:solidFill>
              <a:schemeClr val="accent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66575" name="Picture 9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2576513"/>
            <a:ext cx="1152525" cy="1150937"/>
          </a:xfrm>
          <a:prstGeom prst="rect">
            <a:avLst/>
          </a:prstGeom>
          <a:noFill/>
          <a:ln w="31750" cmpd="sng">
            <a:solidFill>
              <a:schemeClr val="accent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66576" name="Picture 10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13" y="2576513"/>
            <a:ext cx="1152525" cy="1150937"/>
          </a:xfrm>
          <a:prstGeom prst="rect">
            <a:avLst/>
          </a:prstGeom>
          <a:noFill/>
          <a:ln w="31750" cmpd="sng">
            <a:solidFill>
              <a:schemeClr val="accent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66577" name="Picture 11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913" y="2576513"/>
            <a:ext cx="1152525" cy="1150937"/>
          </a:xfrm>
          <a:prstGeom prst="rect">
            <a:avLst/>
          </a:prstGeom>
          <a:noFill/>
          <a:ln w="31750" cmpd="sng">
            <a:solidFill>
              <a:schemeClr val="accent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66578" name="Picture 12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188" y="2576513"/>
            <a:ext cx="1150937" cy="1150937"/>
          </a:xfrm>
          <a:prstGeom prst="rect">
            <a:avLst/>
          </a:prstGeom>
          <a:noFill/>
          <a:ln w="31750" cmpd="sng">
            <a:solidFill>
              <a:schemeClr val="accent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66579" name="Picture 13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75" y="2576513"/>
            <a:ext cx="1152525" cy="1150937"/>
          </a:xfrm>
          <a:prstGeom prst="rect">
            <a:avLst/>
          </a:prstGeom>
          <a:noFill/>
          <a:ln w="31750" cmpd="sng">
            <a:solidFill>
              <a:schemeClr val="accent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sp>
        <p:nvSpPr>
          <p:cNvPr id="20" name="Text Box 14"/>
          <p:cNvSpPr txBox="1">
            <a:spLocks noChangeArrowheads="1"/>
          </p:cNvSpPr>
          <p:nvPr/>
        </p:nvSpPr>
        <p:spPr bwMode="auto">
          <a:xfrm>
            <a:off x="3220578" y="2075688"/>
            <a:ext cx="26511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8318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318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318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318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318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31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31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31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31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dirty="0">
                <a:latin typeface="Ubuntu" charset="0"/>
                <a:cs typeface="Arial" panose="020B0604020202020204" pitchFamily="34" charset="0"/>
              </a:rPr>
              <a:t>Attribute: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Pointy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ext Box 2"/>
          <p:cNvSpPr txBox="1">
            <a:spLocks noChangeArrowheads="1"/>
          </p:cNvSpPr>
          <p:nvPr/>
        </p:nvSpPr>
        <p:spPr bwMode="auto">
          <a:xfrm>
            <a:off x="31750" y="471488"/>
            <a:ext cx="9086850" cy="70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4000">
                <a:latin typeface="Ubuntu" charset="0"/>
                <a:cs typeface="Arial" panose="020B0604020202020204" pitchFamily="34" charset="0"/>
              </a:rPr>
              <a:t>Application: attribute editor</a:t>
            </a:r>
            <a:endParaRPr lang="en-US" altLang="en-US" sz="1800">
              <a:cs typeface="Arial" panose="020B0604020202020204" pitchFamily="34" charset="0"/>
            </a:endParaRPr>
          </a:p>
        </p:txBody>
      </p:sp>
      <p:grpSp>
        <p:nvGrpSpPr>
          <p:cNvPr id="68611" name="Group 3"/>
          <p:cNvGrpSpPr>
            <a:grpSpLocks/>
          </p:cNvGrpSpPr>
          <p:nvPr/>
        </p:nvGrpSpPr>
        <p:grpSpPr bwMode="auto">
          <a:xfrm>
            <a:off x="19050" y="1255713"/>
            <a:ext cx="9069388" cy="836612"/>
            <a:chOff x="0" y="0"/>
            <a:chExt cx="14282" cy="1317"/>
          </a:xfrm>
        </p:grpSpPr>
        <p:sp>
          <p:nvSpPr>
            <p:cNvPr id="68612" name="Arrow 111"/>
            <p:cNvSpPr>
              <a:spLocks noChangeShapeType="1"/>
            </p:cNvSpPr>
            <p:nvPr/>
          </p:nvSpPr>
          <p:spPr bwMode="auto">
            <a:xfrm>
              <a:off x="60" y="695"/>
              <a:ext cx="14222" cy="2"/>
            </a:xfrm>
            <a:prstGeom prst="line">
              <a:avLst/>
            </a:prstGeom>
            <a:noFill/>
            <a:ln w="63500" cmpd="sng">
              <a:solidFill>
                <a:srgbClr val="3366FF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13" name="Text Box 3"/>
            <p:cNvSpPr txBox="1">
              <a:spLocks noChangeArrowheads="1"/>
            </p:cNvSpPr>
            <p:nvPr/>
          </p:nvSpPr>
          <p:spPr bwMode="auto">
            <a:xfrm>
              <a:off x="0" y="0"/>
              <a:ext cx="12765" cy="6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8318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318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318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318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318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3185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3185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3185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3185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Predicted attribute strength</a:t>
              </a:r>
            </a:p>
          </p:txBody>
        </p:sp>
        <p:sp>
          <p:nvSpPr>
            <p:cNvPr id="68614" name="Text Box 4"/>
            <p:cNvSpPr txBox="1">
              <a:spLocks noChangeArrowheads="1"/>
            </p:cNvSpPr>
            <p:nvPr/>
          </p:nvSpPr>
          <p:spPr bwMode="auto">
            <a:xfrm>
              <a:off x="0" y="742"/>
              <a:ext cx="1622" cy="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8318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318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318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318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318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3185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3185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3185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3185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strong</a:t>
              </a:r>
            </a:p>
          </p:txBody>
        </p:sp>
        <p:sp>
          <p:nvSpPr>
            <p:cNvPr id="68615" name="Text Box 5"/>
            <p:cNvSpPr txBox="1">
              <a:spLocks noChangeArrowheads="1"/>
            </p:cNvSpPr>
            <p:nvPr/>
          </p:nvSpPr>
          <p:spPr bwMode="auto">
            <a:xfrm>
              <a:off x="12642" y="742"/>
              <a:ext cx="1640" cy="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8318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318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318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318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318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3185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3185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3185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3185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r>
                <a:rPr lang="en-US" altLang="en-US" sz="18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weak</a:t>
              </a:r>
            </a:p>
          </p:txBody>
        </p:sp>
      </p:grpSp>
      <p:sp>
        <p:nvSpPr>
          <p:cNvPr id="68616" name="Text Box 14"/>
          <p:cNvSpPr txBox="1">
            <a:spLocks noChangeArrowheads="1"/>
          </p:cNvSpPr>
          <p:nvPr/>
        </p:nvSpPr>
        <p:spPr bwMode="auto">
          <a:xfrm>
            <a:off x="3220578" y="2075688"/>
            <a:ext cx="26511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8318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318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318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318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318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31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31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31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31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dirty="0">
                <a:latin typeface="Ubuntu" charset="0"/>
                <a:cs typeface="Arial" panose="020B0604020202020204" pitchFamily="34" charset="0"/>
              </a:rPr>
              <a:t>Attribute: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Pointy</a:t>
            </a:r>
          </a:p>
        </p:txBody>
      </p:sp>
      <p:pic>
        <p:nvPicPr>
          <p:cNvPr id="68617" name="Picture 11" descr="orig_4400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325" y="2576513"/>
            <a:ext cx="1150938" cy="1150937"/>
          </a:xfrm>
          <a:prstGeom prst="rect">
            <a:avLst/>
          </a:prstGeom>
          <a:noFill/>
          <a:ln w="31750" cmpd="sng">
            <a:solidFill>
              <a:srgbClr val="FF66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8" name="Picture 7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325" y="2576513"/>
            <a:ext cx="1150938" cy="1150937"/>
          </a:xfrm>
          <a:prstGeom prst="rect">
            <a:avLst/>
          </a:prstGeom>
          <a:noFill/>
          <a:ln w="31750" cmpd="sng">
            <a:solidFill>
              <a:srgbClr val="FF66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68619" name="Picture 8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050" y="2576513"/>
            <a:ext cx="1152525" cy="1150937"/>
          </a:xfrm>
          <a:prstGeom prst="rect">
            <a:avLst/>
          </a:prstGeom>
          <a:noFill/>
          <a:ln w="31750" cmpd="sng">
            <a:solidFill>
              <a:schemeClr val="accent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68620" name="Picture 9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2576513"/>
            <a:ext cx="1152525" cy="1150937"/>
          </a:xfrm>
          <a:prstGeom prst="rect">
            <a:avLst/>
          </a:prstGeom>
          <a:noFill/>
          <a:ln w="31750" cmpd="sng">
            <a:solidFill>
              <a:schemeClr val="accent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68621" name="Picture 10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13" y="2576513"/>
            <a:ext cx="1152525" cy="1150937"/>
          </a:xfrm>
          <a:prstGeom prst="rect">
            <a:avLst/>
          </a:prstGeom>
          <a:noFill/>
          <a:ln w="31750" cmpd="sng">
            <a:solidFill>
              <a:schemeClr val="accent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68622" name="Picture 11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913" y="2576513"/>
            <a:ext cx="1152525" cy="1150937"/>
          </a:xfrm>
          <a:prstGeom prst="rect">
            <a:avLst/>
          </a:prstGeom>
          <a:noFill/>
          <a:ln w="31750" cmpd="sng">
            <a:solidFill>
              <a:schemeClr val="accent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68623" name="Picture 12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188" y="2576513"/>
            <a:ext cx="1150937" cy="1150937"/>
          </a:xfrm>
          <a:prstGeom prst="rect">
            <a:avLst/>
          </a:prstGeom>
          <a:noFill/>
          <a:ln w="31750" cmpd="sng">
            <a:solidFill>
              <a:schemeClr val="accent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68624" name="Picture 13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75" y="2576513"/>
            <a:ext cx="1152525" cy="1150937"/>
          </a:xfrm>
          <a:prstGeom prst="rect">
            <a:avLst/>
          </a:prstGeom>
          <a:noFill/>
          <a:ln w="31750" cmpd="sng">
            <a:solidFill>
              <a:schemeClr val="accent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68625" name="Picture 15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325" y="4397375"/>
            <a:ext cx="1150938" cy="1152525"/>
          </a:xfrm>
          <a:prstGeom prst="rect">
            <a:avLst/>
          </a:prstGeom>
          <a:noFill/>
          <a:ln w="31750" cmpd="sng">
            <a:solidFill>
              <a:srgbClr val="FF66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68626" name="Picture 16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4397375"/>
            <a:ext cx="1152525" cy="1152525"/>
          </a:xfrm>
          <a:prstGeom prst="rect">
            <a:avLst/>
          </a:prstGeom>
          <a:noFill/>
          <a:ln w="31750" cmpd="sng">
            <a:solidFill>
              <a:schemeClr val="accent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68627" name="Picture 17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13" y="4397375"/>
            <a:ext cx="1152525" cy="1152525"/>
          </a:xfrm>
          <a:prstGeom prst="rect">
            <a:avLst/>
          </a:prstGeom>
          <a:noFill/>
          <a:ln w="31750" cmpd="sng">
            <a:solidFill>
              <a:schemeClr val="accent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68628" name="Picture 18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75" y="4397375"/>
            <a:ext cx="1152525" cy="1152525"/>
          </a:xfrm>
          <a:prstGeom prst="rect">
            <a:avLst/>
          </a:prstGeom>
          <a:noFill/>
          <a:ln w="31750" cmpd="sng">
            <a:solidFill>
              <a:schemeClr val="accent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68629" name="Picture 19"/>
          <p:cNvPicPr>
            <a:picLocks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188" y="4397375"/>
            <a:ext cx="1150937" cy="1152525"/>
          </a:xfrm>
          <a:prstGeom prst="rect">
            <a:avLst/>
          </a:prstGeom>
          <a:noFill/>
          <a:ln w="31750" cmpd="sng">
            <a:solidFill>
              <a:schemeClr val="accent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68630" name="Picture 20"/>
          <p:cNvPicPr>
            <a:picLocks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050" y="4397375"/>
            <a:ext cx="1152525" cy="1152525"/>
          </a:xfrm>
          <a:prstGeom prst="rect">
            <a:avLst/>
          </a:prstGeom>
          <a:noFill/>
          <a:ln w="31750" cmpd="sng">
            <a:solidFill>
              <a:schemeClr val="accent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68631" name="Picture 21"/>
          <p:cNvPicPr>
            <a:picLocks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913" y="4397375"/>
            <a:ext cx="1152525" cy="1152525"/>
          </a:xfrm>
          <a:prstGeom prst="rect">
            <a:avLst/>
          </a:prstGeom>
          <a:noFill/>
          <a:ln w="31750" cmpd="sng">
            <a:solidFill>
              <a:schemeClr val="accent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sp>
        <p:nvSpPr>
          <p:cNvPr id="68632" name="Text Box 14"/>
          <p:cNvSpPr txBox="1">
            <a:spLocks noChangeArrowheads="1"/>
          </p:cNvSpPr>
          <p:nvPr/>
        </p:nvSpPr>
        <p:spPr bwMode="auto">
          <a:xfrm>
            <a:off x="3118988" y="3906075"/>
            <a:ext cx="285430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defTabSz="8318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318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318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318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318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31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31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31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31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dirty="0">
                <a:latin typeface="Ubuntu" charset="0"/>
                <a:cs typeface="Arial" panose="020B0604020202020204" pitchFamily="34" charset="0"/>
              </a:rPr>
              <a:t>Attribute: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Comfort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ext Box 2"/>
          <p:cNvSpPr txBox="1">
            <a:spLocks noChangeArrowheads="1"/>
          </p:cNvSpPr>
          <p:nvPr/>
        </p:nvSpPr>
        <p:spPr bwMode="auto">
          <a:xfrm>
            <a:off x="31750" y="471488"/>
            <a:ext cx="9086850" cy="70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4000">
                <a:latin typeface="Ubuntu" charset="0"/>
                <a:cs typeface="Arial" panose="020B0604020202020204" pitchFamily="34" charset="0"/>
              </a:rPr>
              <a:t>Conclusion</a:t>
            </a:r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70659" name="Text Box 77"/>
          <p:cNvSpPr txBox="1">
            <a:spLocks noChangeArrowheads="1"/>
          </p:cNvSpPr>
          <p:nvPr/>
        </p:nvSpPr>
        <p:spPr bwMode="auto">
          <a:xfrm>
            <a:off x="195263" y="1822450"/>
            <a:ext cx="8753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>
                <a:latin typeface="Ubuntu" charset="0"/>
                <a:cs typeface="Arial" panose="020B0604020202020204" pitchFamily="34" charset="0"/>
              </a:rPr>
              <a:t>Discover </a:t>
            </a:r>
            <a:r>
              <a:rPr lang="en-US" altLang="en-US" dirty="0">
                <a:latin typeface="Ubuntu" charset="0"/>
                <a:cs typeface="Arial" panose="020B0604020202020204" pitchFamily="34" charset="0"/>
              </a:rPr>
              <a:t>attribute’s spatial extent with weak supervision</a:t>
            </a:r>
          </a:p>
        </p:txBody>
      </p:sp>
      <p:sp>
        <p:nvSpPr>
          <p:cNvPr id="70660" name="Text Box 77"/>
          <p:cNvSpPr txBox="1">
            <a:spLocks noChangeArrowheads="1"/>
          </p:cNvSpPr>
          <p:nvPr/>
        </p:nvSpPr>
        <p:spPr bwMode="auto">
          <a:xfrm>
            <a:off x="195263" y="2590800"/>
            <a:ext cx="881856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>
                <a:latin typeface="Ubuntu" charset="0"/>
                <a:cs typeface="Arial" panose="020B0604020202020204" pitchFamily="34" charset="0"/>
                <a:sym typeface="东文宋体" charset="0"/>
              </a:rPr>
              <a:t>Key </a:t>
            </a:r>
            <a:r>
              <a:rPr lang="en-US" altLang="en-US" dirty="0">
                <a:latin typeface="Ubuntu" charset="0"/>
                <a:cs typeface="Arial" panose="020B0604020202020204" pitchFamily="34" charset="0"/>
                <a:sym typeface="东文宋体" charset="0"/>
              </a:rPr>
              <a:t>idea: </a:t>
            </a:r>
            <a:r>
              <a:rPr lang="en-US" altLang="en-US" dirty="0">
                <a:latin typeface="Ubuntu" charset="0"/>
                <a:cs typeface="Arial" panose="020B0604020202020204" pitchFamily="34" charset="0"/>
              </a:rPr>
              <a:t>Construct </a:t>
            </a:r>
            <a:r>
              <a:rPr lang="en-US" altLang="en-US" i="1" dirty="0">
                <a:latin typeface="Ubuntu" charset="0"/>
                <a:cs typeface="Arial" panose="020B0604020202020204" pitchFamily="34" charset="0"/>
              </a:rPr>
              <a:t>visual chains </a:t>
            </a:r>
            <a:r>
              <a:rPr lang="en-US" altLang="en-US" dirty="0">
                <a:latin typeface="Ubuntu" charset="0"/>
                <a:cs typeface="Arial" panose="020B0604020202020204" pitchFamily="34" charset="0"/>
              </a:rPr>
              <a:t>to cover attribute spectrum</a:t>
            </a:r>
          </a:p>
        </p:txBody>
      </p:sp>
      <p:sp>
        <p:nvSpPr>
          <p:cNvPr id="70661" name="Text Box 77"/>
          <p:cNvSpPr txBox="1">
            <a:spLocks noChangeArrowheads="1"/>
          </p:cNvSpPr>
          <p:nvPr/>
        </p:nvSpPr>
        <p:spPr bwMode="auto">
          <a:xfrm>
            <a:off x="193675" y="3359150"/>
            <a:ext cx="8820150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dirty="0" smtClean="0">
                <a:cs typeface="Arial" panose="020B0604020202020204" pitchFamily="34" charset="0"/>
              </a:rPr>
              <a:t>Better </a:t>
            </a:r>
            <a:r>
              <a:rPr lang="en-US" altLang="en-US" dirty="0">
                <a:cs typeface="Arial" panose="020B0604020202020204" pitchFamily="34" charset="0"/>
              </a:rPr>
              <a:t>models relative attributes than baselines that use global appearance features or stronger supervision</a:t>
            </a:r>
            <a:endParaRPr lang="en-US" altLang="en-US" dirty="0">
              <a:latin typeface="Ubuntu" charset="0"/>
              <a:cs typeface="Arial" panose="020B0604020202020204" pitchFamily="34" charset="0"/>
            </a:endParaRPr>
          </a:p>
        </p:txBody>
      </p:sp>
      <p:sp>
        <p:nvSpPr>
          <p:cNvPr id="70662" name="Text Box 77"/>
          <p:cNvSpPr txBox="1">
            <a:spLocks noChangeArrowheads="1"/>
          </p:cNvSpPr>
          <p:nvPr/>
        </p:nvSpPr>
        <p:spPr bwMode="auto">
          <a:xfrm>
            <a:off x="381000" y="4743450"/>
            <a:ext cx="8386763" cy="1570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i="1">
                <a:latin typeface="Ubuntu" charset="0"/>
                <a:cs typeface="Arial" panose="020B0604020202020204" pitchFamily="34" charset="0"/>
              </a:rPr>
              <a:t>We will share our source code on the project page</a:t>
            </a:r>
          </a:p>
          <a:p>
            <a:pPr algn="ctr" eaLnBrk="1" hangingPunct="1"/>
            <a:endParaRPr lang="en-US" altLang="en-US" i="1">
              <a:latin typeface="Ubuntu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altLang="en-US" i="1">
                <a:latin typeface="Ubuntu" charset="0"/>
                <a:cs typeface="Arial" panose="020B0604020202020204" pitchFamily="34" charset="0"/>
              </a:rPr>
              <a:t>Thank you! </a:t>
            </a:r>
          </a:p>
          <a:p>
            <a:pPr algn="ctr" eaLnBrk="1" hangingPunct="1"/>
            <a:endParaRPr lang="en-US" altLang="en-US" i="1">
              <a:latin typeface="Ubuntu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2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31750" y="147638"/>
            <a:ext cx="9086850" cy="70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4000" dirty="0">
                <a:latin typeface="Ubuntu" charset="0"/>
                <a:cs typeface="Arial" panose="020B0604020202020204" pitchFamily="34" charset="0"/>
              </a:rPr>
              <a:t>Prior work on localizing attributes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264469" y="2907933"/>
            <a:ext cx="6654850" cy="1708176"/>
            <a:chOff x="1264469" y="2845007"/>
            <a:chExt cx="6654850" cy="1708176"/>
          </a:xfrm>
        </p:grpSpPr>
        <p:sp>
          <p:nvSpPr>
            <p:cNvPr id="7172" name="Text Box 8"/>
            <p:cNvSpPr txBox="1">
              <a:spLocks noChangeArrowheads="1"/>
            </p:cNvSpPr>
            <p:nvPr/>
          </p:nvSpPr>
          <p:spPr bwMode="auto">
            <a:xfrm>
              <a:off x="1264469" y="3814519"/>
              <a:ext cx="6654850" cy="7386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342900" indent="-342900" eaLnBrk="1" hangingPunct="1">
                <a:buFont typeface="Arial" panose="020B0604020202020204" pitchFamily="34" charset="0"/>
                <a:buChar char="•"/>
              </a:pPr>
              <a:r>
                <a:rPr lang="en-US" altLang="en-US" dirty="0" smtClean="0">
                  <a:latin typeface="Ubuntu" charset="0"/>
                  <a:cs typeface="Arial" panose="020B0604020202020204" pitchFamily="34" charset="0"/>
                </a:rPr>
                <a:t>Attribute </a:t>
              </a:r>
              <a:r>
                <a:rPr lang="en-US" altLang="en-US" dirty="0">
                  <a:latin typeface="Ubuntu" charset="0"/>
                  <a:cs typeface="Arial" panose="020B0604020202020204" pitchFamily="34" charset="0"/>
                </a:rPr>
                <a:t>localization with </a:t>
              </a:r>
              <a:r>
                <a:rPr lang="en-US" altLang="en-US" dirty="0">
                  <a:solidFill>
                    <a:srgbClr val="FF0000"/>
                  </a:solidFill>
                  <a:latin typeface="Ubuntu" charset="0"/>
                  <a:cs typeface="Arial" panose="020B0604020202020204" pitchFamily="34" charset="0"/>
                </a:rPr>
                <a:t>human-in-the-loop</a:t>
              </a:r>
              <a:r>
                <a:rPr lang="en-US" altLang="en-US" dirty="0">
                  <a:latin typeface="Ubuntu" charset="0"/>
                  <a:cs typeface="Arial" panose="020B0604020202020204" pitchFamily="34" charset="0"/>
                </a:rPr>
                <a:t>: </a:t>
              </a:r>
              <a:r>
                <a:rPr lang="en-US" altLang="en-US" sz="1800" dirty="0" smtClean="0">
                  <a:latin typeface="Ubuntu" charset="0"/>
                  <a:cs typeface="Arial" panose="020B0604020202020204" pitchFamily="34" charset="0"/>
                </a:rPr>
                <a:t>[</a:t>
              </a:r>
              <a:r>
                <a:rPr lang="en-US" altLang="en-US" sz="1800" dirty="0" err="1">
                  <a:latin typeface="Ubuntu" charset="0"/>
                  <a:cs typeface="Arial" panose="020B0604020202020204" pitchFamily="34" charset="0"/>
                </a:rPr>
                <a:t>Duan</a:t>
              </a:r>
              <a:r>
                <a:rPr lang="en-US" altLang="en-US" sz="1800" dirty="0">
                  <a:latin typeface="Ubuntu" charset="0"/>
                  <a:cs typeface="Arial" panose="020B0604020202020204" pitchFamily="34" charset="0"/>
                </a:rPr>
                <a:t> et al. 2012]</a:t>
              </a:r>
            </a:p>
          </p:txBody>
        </p:sp>
        <p:grpSp>
          <p:nvGrpSpPr>
            <p:cNvPr id="7173" name="Group 9"/>
            <p:cNvGrpSpPr>
              <a:grpSpLocks noChangeAspect="1"/>
            </p:cNvGrpSpPr>
            <p:nvPr/>
          </p:nvGrpSpPr>
          <p:grpSpPr bwMode="auto">
            <a:xfrm>
              <a:off x="1986970" y="2845007"/>
              <a:ext cx="5253578" cy="1005840"/>
              <a:chOff x="0" y="0"/>
              <a:chExt cx="13580" cy="2599"/>
            </a:xfrm>
          </p:grpSpPr>
          <p:pic>
            <p:nvPicPr>
              <p:cNvPr id="7174" name="Picture 10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713" t="49742"/>
              <a:stretch>
                <a:fillRect/>
              </a:stretch>
            </p:blipFill>
            <p:spPr bwMode="auto">
              <a:xfrm>
                <a:off x="4485" y="0"/>
                <a:ext cx="4578" cy="2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7175" name="Picture 1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3328" b="50139"/>
              <a:stretch>
                <a:fillRect/>
              </a:stretch>
            </p:blipFill>
            <p:spPr bwMode="auto">
              <a:xfrm>
                <a:off x="0" y="62"/>
                <a:ext cx="4515" cy="25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7176" name="Picture 12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742" r="53313"/>
              <a:stretch>
                <a:fillRect/>
              </a:stretch>
            </p:blipFill>
            <p:spPr bwMode="auto">
              <a:xfrm>
                <a:off x="9063" y="0"/>
                <a:ext cx="4517" cy="2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3" name="Group 2"/>
          <p:cNvGrpSpPr/>
          <p:nvPr/>
        </p:nvGrpSpPr>
        <p:grpSpPr>
          <a:xfrm>
            <a:off x="1264469" y="972842"/>
            <a:ext cx="6984181" cy="1755962"/>
            <a:chOff x="1264469" y="1068092"/>
            <a:chExt cx="6984181" cy="1755962"/>
          </a:xfrm>
        </p:grpSpPr>
        <p:sp>
          <p:nvSpPr>
            <p:cNvPr id="7178" name="Text Box 3"/>
            <p:cNvSpPr txBox="1">
              <a:spLocks noChangeArrowheads="1"/>
            </p:cNvSpPr>
            <p:nvPr/>
          </p:nvSpPr>
          <p:spPr bwMode="auto">
            <a:xfrm>
              <a:off x="1264469" y="2085390"/>
              <a:ext cx="6984181" cy="7386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342900" indent="-342900" eaLnBrk="1" hangingPunct="1">
                <a:buFont typeface="Arial" panose="020B0604020202020204" pitchFamily="34" charset="0"/>
                <a:buChar char="•"/>
              </a:pPr>
              <a:r>
                <a:rPr lang="en-US" altLang="en-US" dirty="0" smtClean="0">
                  <a:latin typeface="Ubuntu" charset="0"/>
                  <a:cs typeface="Arial" panose="020B0604020202020204" pitchFamily="34" charset="0"/>
                </a:rPr>
                <a:t>Attribute </a:t>
              </a:r>
              <a:r>
                <a:rPr lang="en-US" altLang="en-US" dirty="0">
                  <a:latin typeface="Ubuntu" charset="0"/>
                  <a:cs typeface="Arial" panose="020B0604020202020204" pitchFamily="34" charset="0"/>
                </a:rPr>
                <a:t>localization with </a:t>
              </a:r>
              <a:r>
                <a:rPr lang="en-US" altLang="en-US" dirty="0">
                  <a:solidFill>
                    <a:srgbClr val="FF0000"/>
                  </a:solidFill>
                  <a:latin typeface="Ubuntu" charset="0"/>
                  <a:cs typeface="Arial" panose="020B0604020202020204" pitchFamily="34" charset="0"/>
                </a:rPr>
                <a:t>pre-trained detectors</a:t>
              </a:r>
              <a:r>
                <a:rPr lang="en-US" altLang="en-US" dirty="0">
                  <a:latin typeface="Ubuntu" charset="0"/>
                  <a:cs typeface="Arial" panose="020B0604020202020204" pitchFamily="34" charset="0"/>
                </a:rPr>
                <a:t>: </a:t>
              </a:r>
            </a:p>
            <a:p>
              <a:pPr eaLnBrk="1" hangingPunct="1"/>
              <a:r>
                <a:rPr lang="en-US" altLang="en-US" sz="1800" dirty="0">
                  <a:latin typeface="Ubuntu" charset="0"/>
                  <a:cs typeface="Arial" panose="020B0604020202020204" pitchFamily="34" charset="0"/>
                </a:rPr>
                <a:t>[</a:t>
              </a:r>
              <a:r>
                <a:rPr lang="en-US" altLang="en-US" sz="1800" dirty="0" err="1">
                  <a:latin typeface="Ubuntu" charset="0"/>
                  <a:cs typeface="Arial" panose="020B0604020202020204" pitchFamily="34" charset="0"/>
                </a:rPr>
                <a:t>Bourdev</a:t>
              </a:r>
              <a:r>
                <a:rPr lang="en-US" altLang="en-US" sz="1800" dirty="0">
                  <a:latin typeface="Ubuntu" charset="0"/>
                  <a:cs typeface="Arial" panose="020B0604020202020204" pitchFamily="34" charset="0"/>
                </a:rPr>
                <a:t> et al. 2011, Zhang et al. 2014, Sandeep et al. 2014]</a:t>
              </a:r>
            </a:p>
          </p:txBody>
        </p:sp>
        <p:grpSp>
          <p:nvGrpSpPr>
            <p:cNvPr id="7179" name="Group 4"/>
            <p:cNvGrpSpPr>
              <a:grpSpLocks noChangeAspect="1"/>
            </p:cNvGrpSpPr>
            <p:nvPr/>
          </p:nvGrpSpPr>
          <p:grpSpPr bwMode="auto">
            <a:xfrm>
              <a:off x="1453840" y="1068092"/>
              <a:ext cx="6319838" cy="1084743"/>
              <a:chOff x="0" y="0"/>
              <a:chExt cx="13000" cy="2231"/>
            </a:xfrm>
          </p:grpSpPr>
          <p:pic>
            <p:nvPicPr>
              <p:cNvPr id="7180" name="Picture 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5924" r="45351"/>
              <a:stretch>
                <a:fillRect/>
              </a:stretch>
            </p:blipFill>
            <p:spPr bwMode="auto">
              <a:xfrm>
                <a:off x="8750" y="60"/>
                <a:ext cx="4250" cy="21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7181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127" r="45010" b="34317"/>
              <a:stretch>
                <a:fillRect/>
              </a:stretch>
            </p:blipFill>
            <p:spPr bwMode="auto">
              <a:xfrm>
                <a:off x="4440" y="40"/>
                <a:ext cx="4393" cy="205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7182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5010" b="67731"/>
              <a:stretch>
                <a:fillRect/>
              </a:stretch>
            </p:blipFill>
            <p:spPr bwMode="auto">
              <a:xfrm>
                <a:off x="0" y="0"/>
                <a:ext cx="4525" cy="20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5" name="Group 4"/>
          <p:cNvGrpSpPr/>
          <p:nvPr/>
        </p:nvGrpSpPr>
        <p:grpSpPr>
          <a:xfrm>
            <a:off x="1264469" y="4833338"/>
            <a:ext cx="7346131" cy="2015616"/>
            <a:chOff x="1264469" y="4699988"/>
            <a:chExt cx="7346131" cy="201561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40825" y="4699988"/>
              <a:ext cx="5945869" cy="1299265"/>
            </a:xfrm>
            <a:prstGeom prst="rect">
              <a:avLst/>
            </a:prstGeom>
          </p:spPr>
        </p:pic>
        <p:sp>
          <p:nvSpPr>
            <p:cNvPr id="17" name="Text Box 8"/>
            <p:cNvSpPr txBox="1">
              <a:spLocks noChangeArrowheads="1"/>
            </p:cNvSpPr>
            <p:nvPr/>
          </p:nvSpPr>
          <p:spPr bwMode="auto">
            <a:xfrm>
              <a:off x="1264469" y="5976940"/>
              <a:ext cx="7346131" cy="7386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342900" indent="-342900" eaLnBrk="1" hangingPunct="1">
                <a:buFont typeface="Arial" panose="020B0604020202020204" pitchFamily="34" charset="0"/>
                <a:buChar char="•"/>
              </a:pPr>
              <a:r>
                <a:rPr lang="en-US" altLang="en-US" dirty="0">
                  <a:latin typeface="Ubuntu" charset="0"/>
                  <a:cs typeface="Arial" panose="020B0604020202020204" pitchFamily="34" charset="0"/>
                </a:rPr>
                <a:t>Attribute localization </a:t>
              </a:r>
              <a:r>
                <a:rPr lang="en-US" altLang="en-US" dirty="0" smtClean="0">
                  <a:latin typeface="Ubuntu" charset="0"/>
                  <a:cs typeface="Arial" panose="020B0604020202020204" pitchFamily="34" charset="0"/>
                </a:rPr>
                <a:t>with </a:t>
              </a:r>
              <a:r>
                <a:rPr lang="en-US" altLang="en-US" dirty="0" smtClean="0">
                  <a:solidFill>
                    <a:srgbClr val="FF0000"/>
                  </a:solidFill>
                  <a:latin typeface="Ubuntu" charset="0"/>
                  <a:cs typeface="Arial" panose="020B0604020202020204" pitchFamily="34" charset="0"/>
                </a:rPr>
                <a:t>binary attributes</a:t>
              </a:r>
              <a:r>
                <a:rPr lang="en-US" altLang="en-US" dirty="0">
                  <a:latin typeface="Ubuntu" charset="0"/>
                  <a:cs typeface="Arial" panose="020B0604020202020204" pitchFamily="34" charset="0"/>
                </a:rPr>
                <a:t>:</a:t>
              </a:r>
              <a:r>
                <a:rPr lang="en-US" altLang="en-US" dirty="0" smtClean="0">
                  <a:solidFill>
                    <a:srgbClr val="FF0000"/>
                  </a:solidFill>
                  <a:latin typeface="Ubuntu" charset="0"/>
                  <a:cs typeface="Arial" panose="020B0604020202020204" pitchFamily="34" charset="0"/>
                </a:rPr>
                <a:t> </a:t>
              </a:r>
              <a:r>
                <a:rPr lang="en-US" altLang="en-US" sz="1800" dirty="0" smtClean="0">
                  <a:latin typeface="Ubuntu" charset="0"/>
                  <a:cs typeface="Arial" panose="020B0604020202020204" pitchFamily="34" charset="0"/>
                </a:rPr>
                <a:t>[Berg et </a:t>
              </a:r>
              <a:r>
                <a:rPr lang="en-US" altLang="en-US" sz="1800" dirty="0">
                  <a:latin typeface="Ubuntu" charset="0"/>
                  <a:cs typeface="Arial" panose="020B0604020202020204" pitchFamily="34" charset="0"/>
                </a:rPr>
                <a:t>al. </a:t>
              </a:r>
              <a:r>
                <a:rPr lang="en-US" altLang="en-US" sz="1800" dirty="0" smtClean="0">
                  <a:latin typeface="Ubuntu" charset="0"/>
                  <a:cs typeface="Arial" panose="020B0604020202020204" pitchFamily="34" charset="0"/>
                </a:rPr>
                <a:t>2010,</a:t>
              </a:r>
              <a:r>
                <a:rPr lang="en-US" altLang="en-US" sz="1800" dirty="0">
                  <a:latin typeface="Ubuntu" charset="0"/>
                  <a:cs typeface="Arial" panose="020B0604020202020204" pitchFamily="34" charset="0"/>
                </a:rPr>
                <a:t> </a:t>
              </a:r>
              <a:r>
                <a:rPr lang="en-US" altLang="en-US" sz="1800" dirty="0" err="1">
                  <a:latin typeface="Ubuntu" charset="0"/>
                  <a:cs typeface="Arial" panose="020B0604020202020204" pitchFamily="34" charset="0"/>
                </a:rPr>
                <a:t>Bourdev</a:t>
              </a:r>
              <a:r>
                <a:rPr lang="en-US" altLang="en-US" sz="1800" dirty="0">
                  <a:latin typeface="Ubuntu" charset="0"/>
                  <a:cs typeface="Arial" panose="020B0604020202020204" pitchFamily="34" charset="0"/>
                </a:rPr>
                <a:t> et al. 2011, </a:t>
              </a:r>
              <a:r>
                <a:rPr lang="en-US" altLang="en-US" sz="1800" dirty="0" err="1">
                  <a:latin typeface="Ubuntu" charset="0"/>
                  <a:cs typeface="Arial" panose="020B0604020202020204" pitchFamily="34" charset="0"/>
                </a:rPr>
                <a:t>Duan</a:t>
              </a:r>
              <a:r>
                <a:rPr lang="en-US" altLang="en-US" sz="1800" dirty="0">
                  <a:latin typeface="Ubuntu" charset="0"/>
                  <a:cs typeface="Arial" panose="020B0604020202020204" pitchFamily="34" charset="0"/>
                </a:rPr>
                <a:t> et al. </a:t>
              </a:r>
              <a:r>
                <a:rPr lang="en-US" altLang="en-US" sz="1800" dirty="0" smtClean="0">
                  <a:latin typeface="Ubuntu" charset="0"/>
                  <a:cs typeface="Arial" panose="020B0604020202020204" pitchFamily="34" charset="0"/>
                </a:rPr>
                <a:t>2012, Zhang </a:t>
              </a:r>
              <a:r>
                <a:rPr lang="en-US" altLang="en-US" sz="1800" dirty="0">
                  <a:latin typeface="Ubuntu" charset="0"/>
                  <a:cs typeface="Arial" panose="020B0604020202020204" pitchFamily="34" charset="0"/>
                </a:rPr>
                <a:t>et al. </a:t>
              </a:r>
              <a:r>
                <a:rPr lang="en-US" altLang="en-US" sz="1800" dirty="0" smtClean="0">
                  <a:latin typeface="Ubuntu" charset="0"/>
                  <a:cs typeface="Arial" panose="020B0604020202020204" pitchFamily="34" charset="0"/>
                </a:rPr>
                <a:t>2014]</a:t>
              </a:r>
              <a:endParaRPr lang="en-US" altLang="en-US" sz="1800" dirty="0">
                <a:latin typeface="Ubuntu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 Box 15"/>
          <p:cNvSpPr txBox="1">
            <a:spLocks noChangeArrowheads="1"/>
          </p:cNvSpPr>
          <p:nvPr/>
        </p:nvSpPr>
        <p:spPr bwMode="auto">
          <a:xfrm>
            <a:off x="215900" y="3054350"/>
            <a:ext cx="8670925" cy="1202893"/>
          </a:xfrm>
          <a:prstGeom prst="rect">
            <a:avLst/>
          </a:prstGeom>
          <a:solidFill>
            <a:srgbClr val="D9E0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0" tIns="46990" rIns="90170" bIns="4699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3600" dirty="0">
                <a:solidFill>
                  <a:srgbClr val="E40D08"/>
                </a:solidFill>
              </a:rPr>
              <a:t>Requires </a:t>
            </a:r>
            <a:r>
              <a:rPr lang="en-US" altLang="en-US" sz="3600" i="1" dirty="0">
                <a:solidFill>
                  <a:srgbClr val="E40D08"/>
                </a:solidFill>
              </a:rPr>
              <a:t>strong </a:t>
            </a:r>
            <a:r>
              <a:rPr lang="en-US" altLang="en-US" sz="3600" dirty="0">
                <a:solidFill>
                  <a:srgbClr val="E40D08"/>
                </a:solidFill>
              </a:rPr>
              <a:t>human </a:t>
            </a:r>
            <a:r>
              <a:rPr lang="en-US" altLang="en-US" sz="3600" dirty="0" smtClean="0">
                <a:solidFill>
                  <a:srgbClr val="E40D08"/>
                </a:solidFill>
              </a:rPr>
              <a:t>supervision</a:t>
            </a:r>
          </a:p>
          <a:p>
            <a:pPr algn="ctr"/>
            <a:r>
              <a:rPr lang="en-US" altLang="en-US" sz="3600" dirty="0" smtClean="0">
                <a:solidFill>
                  <a:srgbClr val="E40D08"/>
                </a:solidFill>
              </a:rPr>
              <a:t>or </a:t>
            </a:r>
            <a:r>
              <a:rPr lang="en-US" altLang="en-US" sz="3600" i="1" dirty="0" smtClean="0">
                <a:solidFill>
                  <a:srgbClr val="E40D08"/>
                </a:solidFill>
              </a:rPr>
              <a:t>binary</a:t>
            </a:r>
            <a:r>
              <a:rPr lang="en-US" altLang="en-US" sz="3600" dirty="0" smtClean="0">
                <a:solidFill>
                  <a:srgbClr val="E40D08"/>
                </a:solidFill>
              </a:rPr>
              <a:t> attribute annotations</a:t>
            </a:r>
            <a:endParaRPr lang="en-US" altLang="en-US" sz="3600" dirty="0">
              <a:solidFill>
                <a:srgbClr val="E40D0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1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4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31750" y="471488"/>
            <a:ext cx="908685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4000" dirty="0">
                <a:latin typeface="Ubuntu" charset="0"/>
                <a:cs typeface="Arial" panose="020B0604020202020204" pitchFamily="34" charset="0"/>
              </a:rPr>
              <a:t>Our goal: </a:t>
            </a:r>
            <a:r>
              <a:rPr lang="en-US" altLang="en-US" sz="4000" i="1" dirty="0">
                <a:latin typeface="Ubuntu" charset="0"/>
                <a:cs typeface="Arial" panose="020B0604020202020204" pitchFamily="34" charset="0"/>
              </a:rPr>
              <a:t>weakly-supervised</a:t>
            </a:r>
            <a:r>
              <a:rPr lang="en-US" altLang="en-US" sz="4000" dirty="0">
                <a:latin typeface="Ubuntu" charset="0"/>
                <a:cs typeface="Arial" panose="020B0604020202020204" pitchFamily="34" charset="0"/>
              </a:rPr>
              <a:t> </a:t>
            </a:r>
            <a:r>
              <a:rPr lang="en-US" altLang="en-US" sz="4000" i="1" dirty="0" smtClean="0">
                <a:latin typeface="Ubuntu" charset="0"/>
                <a:cs typeface="Arial" panose="020B0604020202020204" pitchFamily="34" charset="0"/>
              </a:rPr>
              <a:t>relative</a:t>
            </a:r>
            <a:r>
              <a:rPr lang="en-US" altLang="en-US" sz="4000" dirty="0" smtClean="0">
                <a:latin typeface="Ubuntu" charset="0"/>
                <a:cs typeface="Arial" panose="020B0604020202020204" pitchFamily="34" charset="0"/>
              </a:rPr>
              <a:t> attribute </a:t>
            </a:r>
            <a:r>
              <a:rPr lang="en-US" altLang="en-US" sz="4000" dirty="0">
                <a:latin typeface="Ubuntu" charset="0"/>
                <a:cs typeface="Arial" panose="020B0604020202020204" pitchFamily="34" charset="0"/>
              </a:rPr>
              <a:t>localization</a:t>
            </a:r>
            <a:endParaRPr lang="en-US" altLang="en-US" sz="1800" dirty="0">
              <a:cs typeface="Arial" panose="020B0604020202020204" pitchFamily="34" charset="0"/>
            </a:endParaRPr>
          </a:p>
        </p:txBody>
      </p:sp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-93663" y="1828800"/>
            <a:ext cx="9351963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800" dirty="0">
                <a:latin typeface="Ubuntu" charset="0"/>
                <a:cs typeface="Arial" panose="020B0604020202020204" pitchFamily="34" charset="0"/>
              </a:rPr>
              <a:t>Input:</a:t>
            </a:r>
            <a:r>
              <a:rPr lang="en-US" altLang="en-US" sz="2800" dirty="0">
                <a:solidFill>
                  <a:schemeClr val="hlink"/>
                </a:solidFill>
                <a:latin typeface="Ubuntu" charset="0"/>
                <a:cs typeface="Arial" panose="020B0604020202020204" pitchFamily="34" charset="0"/>
              </a:rPr>
              <a:t> training pairs of ordered images + testing images</a:t>
            </a:r>
            <a:endParaRPr lang="en-US" altLang="en-US" sz="2000" dirty="0">
              <a:solidFill>
                <a:schemeClr val="hlink"/>
              </a:solidFill>
              <a:cs typeface="Arial" panose="020B0604020202020204" pitchFamily="34" charset="0"/>
            </a:endParaRPr>
          </a:p>
        </p:txBody>
      </p:sp>
      <p:sp>
        <p:nvSpPr>
          <p:cNvPr id="8196" name="AutoShape 7"/>
          <p:cNvSpPr>
            <a:spLocks noChangeArrowheads="1"/>
          </p:cNvSpPr>
          <p:nvPr/>
        </p:nvSpPr>
        <p:spPr bwMode="auto">
          <a:xfrm>
            <a:off x="311150" y="2430463"/>
            <a:ext cx="8666163" cy="4037012"/>
          </a:xfrm>
          <a:prstGeom prst="can">
            <a:avLst>
              <a:gd name="adj" fmla="val 21241"/>
            </a:avLst>
          </a:prstGeom>
          <a:noFill/>
          <a:ln w="2540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3000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cs typeface="Arial" panose="020B0604020202020204" pitchFamily="34" charset="0"/>
            </a:endParaRPr>
          </a:p>
        </p:txBody>
      </p:sp>
      <p:grpSp>
        <p:nvGrpSpPr>
          <p:cNvPr id="8197" name="Group 5"/>
          <p:cNvGrpSpPr>
            <a:grpSpLocks/>
          </p:cNvGrpSpPr>
          <p:nvPr/>
        </p:nvGrpSpPr>
        <p:grpSpPr bwMode="auto">
          <a:xfrm>
            <a:off x="428625" y="3460750"/>
            <a:ext cx="5549900" cy="2387600"/>
            <a:chOff x="0" y="0"/>
            <a:chExt cx="8740" cy="3760"/>
          </a:xfrm>
        </p:grpSpPr>
        <p:pic>
          <p:nvPicPr>
            <p:cNvPr id="8198" name="Picture 4" descr="/home/fanyi/tmp/LRA/Picture_comp_3.pngPicture_comp_3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8" y="93"/>
              <a:ext cx="1377" cy="1377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8199" name="Picture 5" descr="/home/fanyi/tmp/LRA/Picture_comp_4.pngPicture_comp_4"/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" y="93"/>
              <a:ext cx="1372" cy="1372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8200" name="Rectangle 6"/>
            <p:cNvSpPr>
              <a:spLocks noChangeArrowheads="1"/>
            </p:cNvSpPr>
            <p:nvPr/>
          </p:nvSpPr>
          <p:spPr bwMode="auto">
            <a:xfrm>
              <a:off x="4590" y="0"/>
              <a:ext cx="4128" cy="1580"/>
            </a:xfrm>
            <a:prstGeom prst="rect">
              <a:avLst/>
            </a:prstGeom>
            <a:noFill/>
            <a:ln w="38100" cmpd="sng">
              <a:solidFill>
                <a:schemeClr val="hlink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pic>
          <p:nvPicPr>
            <p:cNvPr id="8201" name="Picture 8" descr="/home/fanyi/tmp/LRA/Picture_comp_1.pngPicture_comp_1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8" y="2285"/>
              <a:ext cx="1377" cy="1378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8202" name="Picture 9" descr="/home/fanyi/tmp/LRA/Picture_comp_2.pngPicture_comp_2"/>
            <p:cNvPicPr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5" y="2285"/>
              <a:ext cx="1375" cy="1378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8203" name="Rectangle 10"/>
            <p:cNvSpPr>
              <a:spLocks noChangeArrowheads="1"/>
            </p:cNvSpPr>
            <p:nvPr/>
          </p:nvSpPr>
          <p:spPr bwMode="auto">
            <a:xfrm>
              <a:off x="4610" y="2180"/>
              <a:ext cx="4130" cy="1580"/>
            </a:xfrm>
            <a:prstGeom prst="rect">
              <a:avLst/>
            </a:prstGeom>
            <a:noFill/>
            <a:ln w="38100" cmpd="sng">
              <a:solidFill>
                <a:schemeClr val="hlink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  <p:grpSp>
          <p:nvGrpSpPr>
            <p:cNvPr id="8204" name="Group 11"/>
            <p:cNvGrpSpPr>
              <a:grpSpLocks/>
            </p:cNvGrpSpPr>
            <p:nvPr/>
          </p:nvGrpSpPr>
          <p:grpSpPr bwMode="auto">
            <a:xfrm>
              <a:off x="0" y="2180"/>
              <a:ext cx="4130" cy="1580"/>
              <a:chOff x="0" y="0"/>
              <a:chExt cx="3958" cy="1518"/>
            </a:xfrm>
          </p:grpSpPr>
          <p:pic>
            <p:nvPicPr>
              <p:cNvPr id="8205" name="Picture 12" descr="/home/fanyi/tmp/LRA/1.png1"/>
              <p:cNvPicPr>
                <a:picLocks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" y="106"/>
                <a:ext cx="1320" cy="1319"/>
              </a:xfrm>
              <a:prstGeom prst="rect">
                <a:avLst/>
              </a:prstGeom>
              <a:noFill/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8206" name="Picture 13" descr="/home/fanyi/tmp/LRA/2.png2"/>
              <p:cNvPicPr>
                <a:picLocks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47" y="106"/>
                <a:ext cx="1320" cy="1319"/>
              </a:xfrm>
              <a:prstGeom prst="rect">
                <a:avLst/>
              </a:prstGeom>
              <a:noFill/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8207" name="Rectangle 1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58" cy="1518"/>
              </a:xfrm>
              <a:prstGeom prst="rect">
                <a:avLst/>
              </a:prstGeom>
              <a:noFill/>
              <a:ln w="38100" cmpd="sng">
                <a:solidFill>
                  <a:schemeClr val="hlink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8208" name="Picture 15" descr="8776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00" t="35001" r="29466" b="24200"/>
              <a:stretch>
                <a:fillRect/>
              </a:stretch>
            </p:blipFill>
            <p:spPr bwMode="auto">
              <a:xfrm>
                <a:off x="1612" y="420"/>
                <a:ext cx="755" cy="6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8209" name="Picture 16" descr="gi.php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84" t="31818" r="32431" b="31137"/>
            <a:stretch>
              <a:fillRect/>
            </a:stretch>
          </p:blipFill>
          <p:spPr bwMode="auto">
            <a:xfrm>
              <a:off x="6248" y="365"/>
              <a:ext cx="835" cy="8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8210" name="Picture 17" descr="gi.php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84" t="31818" r="32431" b="31137"/>
            <a:stretch>
              <a:fillRect/>
            </a:stretch>
          </p:blipFill>
          <p:spPr bwMode="auto">
            <a:xfrm>
              <a:off x="6248" y="2555"/>
              <a:ext cx="835" cy="8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grpSp>
          <p:nvGrpSpPr>
            <p:cNvPr id="8211" name="Group 18"/>
            <p:cNvGrpSpPr>
              <a:grpSpLocks/>
            </p:cNvGrpSpPr>
            <p:nvPr/>
          </p:nvGrpSpPr>
          <p:grpSpPr bwMode="auto">
            <a:xfrm>
              <a:off x="0" y="0"/>
              <a:ext cx="4130" cy="1580"/>
              <a:chOff x="0" y="0"/>
              <a:chExt cx="3958" cy="1518"/>
            </a:xfrm>
          </p:grpSpPr>
          <p:pic>
            <p:nvPicPr>
              <p:cNvPr id="8212" name="Picture 19" descr="/home/fanyi/tmp/LRA/Picture_comp_5.pngPicture_comp_5"/>
              <p:cNvPicPr>
                <a:picLocks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" y="101"/>
                <a:ext cx="1320" cy="1321"/>
              </a:xfrm>
              <a:prstGeom prst="rect">
                <a:avLst/>
              </a:prstGeom>
              <a:noFill/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8213" name="Picture 20" descr="/home/fanyi/tmp/LRA/Picture_comp_6.pngPicture_comp_6"/>
              <p:cNvPicPr>
                <a:picLocks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25" y="101"/>
                <a:ext cx="1318" cy="1321"/>
              </a:xfrm>
              <a:prstGeom prst="rect">
                <a:avLst/>
              </a:prstGeom>
              <a:noFill/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8214" name="Rectangle 2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58" cy="1518"/>
              </a:xfrm>
              <a:prstGeom prst="rect">
                <a:avLst/>
              </a:prstGeom>
              <a:noFill/>
              <a:ln w="38100" cmpd="sng">
                <a:solidFill>
                  <a:schemeClr val="hlink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>
                          <a:alpha val="73000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cs typeface="Arial" panose="020B0604020202020204" pitchFamily="34" charset="0"/>
                </a:endParaRPr>
              </a:p>
            </p:txBody>
          </p:sp>
          <p:pic>
            <p:nvPicPr>
              <p:cNvPr id="8215" name="Picture 22" descr="gi.php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284" t="31818" r="32431" b="31137"/>
              <a:stretch>
                <a:fillRect/>
              </a:stretch>
            </p:blipFill>
            <p:spPr bwMode="auto">
              <a:xfrm flipH="1">
                <a:off x="1562" y="365"/>
                <a:ext cx="810" cy="7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>
                          <a:alpha val="73000"/>
                        </a:srgbClr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8216" name="Group 29"/>
          <p:cNvGrpSpPr>
            <a:grpSpLocks/>
          </p:cNvGrpSpPr>
          <p:nvPr/>
        </p:nvGrpSpPr>
        <p:grpSpPr bwMode="auto">
          <a:xfrm>
            <a:off x="6527800" y="3460750"/>
            <a:ext cx="2346325" cy="2093913"/>
            <a:chOff x="0" y="0"/>
            <a:chExt cx="3694" cy="3296"/>
          </a:xfrm>
        </p:grpSpPr>
        <p:pic>
          <p:nvPicPr>
            <p:cNvPr id="8217" name="Picture 23"/>
            <p:cNvPicPr>
              <a:picLocks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5" y="115"/>
              <a:ext cx="1377" cy="1377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8218" name="Picture 24"/>
            <p:cNvPicPr>
              <a:picLocks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5" y="1487"/>
              <a:ext cx="1377" cy="1379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8219" name="Picture 25"/>
            <p:cNvPicPr>
              <a:picLocks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" y="1802"/>
              <a:ext cx="1377" cy="1374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8220" name="Picture 26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2" y="1802"/>
              <a:ext cx="1377" cy="1374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8221" name="Picture 27"/>
            <p:cNvPicPr>
              <a:picLocks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" y="425"/>
              <a:ext cx="1377" cy="1377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8222" name="Picture 28"/>
            <p:cNvPicPr>
              <a:picLocks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9" y="425"/>
              <a:ext cx="1380" cy="1377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8223" name="Rectangle 34"/>
            <p:cNvSpPr>
              <a:spLocks noChangeArrowheads="1"/>
            </p:cNvSpPr>
            <p:nvPr/>
          </p:nvSpPr>
          <p:spPr bwMode="auto">
            <a:xfrm>
              <a:off x="0" y="0"/>
              <a:ext cx="3694" cy="3296"/>
            </a:xfrm>
            <a:prstGeom prst="rect">
              <a:avLst/>
            </a:prstGeom>
            <a:noFill/>
            <a:ln w="38100" cmpd="sng">
              <a:solidFill>
                <a:schemeClr val="hlink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cs typeface="Arial" panose="020B0604020202020204" pitchFamily="34" charset="0"/>
              </a:endParaRPr>
            </a:p>
          </p:txBody>
        </p:sp>
      </p:grpSp>
      <p:sp>
        <p:nvSpPr>
          <p:cNvPr id="8224" name="Text Box 35"/>
          <p:cNvSpPr txBox="1">
            <a:spLocks noChangeArrowheads="1"/>
          </p:cNvSpPr>
          <p:nvPr/>
        </p:nvSpPr>
        <p:spPr bwMode="auto">
          <a:xfrm>
            <a:off x="1258888" y="2584450"/>
            <a:ext cx="6769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dirty="0">
                <a:latin typeface="Ubuntu" charset="0"/>
                <a:cs typeface="Arial" panose="020B0604020202020204" pitchFamily="34" charset="0"/>
              </a:rPr>
              <a:t>Attribute: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Smile</a:t>
            </a:r>
          </a:p>
        </p:txBody>
      </p:sp>
      <p:sp>
        <p:nvSpPr>
          <p:cNvPr id="8225" name="Text Box 35"/>
          <p:cNvSpPr txBox="1">
            <a:spLocks noChangeArrowheads="1"/>
          </p:cNvSpPr>
          <p:nvPr/>
        </p:nvSpPr>
        <p:spPr bwMode="auto">
          <a:xfrm>
            <a:off x="1885950" y="5884863"/>
            <a:ext cx="2635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>
                <a:latin typeface="Ubuntu" charset="0"/>
                <a:cs typeface="Arial" panose="020B0604020202020204" pitchFamily="34" charset="0"/>
              </a:rPr>
              <a:t>Training pairs</a:t>
            </a:r>
            <a:endParaRPr lang="en-US" altLang="en-US">
              <a:latin typeface="FreeMono" charset="0"/>
              <a:cs typeface="Arial" panose="020B0604020202020204" pitchFamily="34" charset="0"/>
            </a:endParaRPr>
          </a:p>
        </p:txBody>
      </p:sp>
      <p:sp>
        <p:nvSpPr>
          <p:cNvPr id="8226" name="Text Box 35"/>
          <p:cNvSpPr txBox="1">
            <a:spLocks noChangeArrowheads="1"/>
          </p:cNvSpPr>
          <p:nvPr/>
        </p:nvSpPr>
        <p:spPr bwMode="auto">
          <a:xfrm>
            <a:off x="6383338" y="5600700"/>
            <a:ext cx="2635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>
                <a:latin typeface="Ubuntu" charset="0"/>
                <a:cs typeface="Arial" panose="020B0604020202020204" pitchFamily="34" charset="0"/>
              </a:rPr>
              <a:t>Testing images</a:t>
            </a:r>
            <a:endParaRPr lang="en-US" altLang="en-US">
              <a:latin typeface="FreeMono" charset="0"/>
              <a:cs typeface="Arial" panose="020B0604020202020204" pitchFamily="34" charset="0"/>
            </a:endParaRPr>
          </a:p>
        </p:txBody>
      </p:sp>
      <p:grpSp>
        <p:nvGrpSpPr>
          <p:cNvPr id="8227" name="Group 35"/>
          <p:cNvGrpSpPr>
            <a:grpSpLocks/>
          </p:cNvGrpSpPr>
          <p:nvPr/>
        </p:nvGrpSpPr>
        <p:grpSpPr bwMode="auto">
          <a:xfrm>
            <a:off x="6108700" y="2432050"/>
            <a:ext cx="285750" cy="4002088"/>
            <a:chOff x="0" y="0"/>
            <a:chExt cx="451" cy="6303"/>
          </a:xfrm>
        </p:grpSpPr>
        <p:sp>
          <p:nvSpPr>
            <p:cNvPr id="8228" name="Line 30"/>
            <p:cNvSpPr>
              <a:spLocks noChangeShapeType="1"/>
            </p:cNvSpPr>
            <p:nvPr/>
          </p:nvSpPr>
          <p:spPr bwMode="auto">
            <a:xfrm flipH="1">
              <a:off x="0" y="5"/>
              <a:ext cx="441" cy="1313"/>
            </a:xfrm>
            <a:prstGeom prst="line">
              <a:avLst/>
            </a:prstGeom>
            <a:noFill/>
            <a:ln w="38100" cmpd="sng">
              <a:solidFill>
                <a:srgbClr val="3399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8229" name="Line 33"/>
            <p:cNvSpPr>
              <a:spLocks noChangeShapeType="1"/>
            </p:cNvSpPr>
            <p:nvPr/>
          </p:nvSpPr>
          <p:spPr bwMode="auto">
            <a:xfrm>
              <a:off x="446" y="0"/>
              <a:ext cx="5" cy="4990"/>
            </a:xfrm>
            <a:prstGeom prst="line">
              <a:avLst/>
            </a:prstGeom>
            <a:noFill/>
            <a:ln w="38100" cmpd="sng">
              <a:solidFill>
                <a:srgbClr val="3399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8230" name="Line 33"/>
            <p:cNvSpPr>
              <a:spLocks noChangeShapeType="1"/>
            </p:cNvSpPr>
            <p:nvPr/>
          </p:nvSpPr>
          <p:spPr bwMode="auto">
            <a:xfrm>
              <a:off x="0" y="1300"/>
              <a:ext cx="0" cy="5003"/>
            </a:xfrm>
            <a:prstGeom prst="line">
              <a:avLst/>
            </a:prstGeom>
            <a:noFill/>
            <a:ln w="38100" cmpd="sng">
              <a:solidFill>
                <a:srgbClr val="3399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8231" name="Line 30"/>
            <p:cNvSpPr>
              <a:spLocks noChangeShapeType="1"/>
            </p:cNvSpPr>
            <p:nvPr/>
          </p:nvSpPr>
          <p:spPr bwMode="auto">
            <a:xfrm flipH="1">
              <a:off x="10" y="4990"/>
              <a:ext cx="441" cy="1313"/>
            </a:xfrm>
            <a:prstGeom prst="line">
              <a:avLst/>
            </a:prstGeom>
            <a:noFill/>
            <a:ln w="38100" cmpd="sng">
              <a:solidFill>
                <a:srgbClr val="3399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9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" y="7639050"/>
            <a:ext cx="1433513" cy="1441450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9219" name="Picture 10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575" y="7639050"/>
            <a:ext cx="1439863" cy="1441450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9220" name="Picture 11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163" y="7639050"/>
            <a:ext cx="1439862" cy="1441450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9221" name="Picture 12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0" y="7639050"/>
            <a:ext cx="1439863" cy="1441450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9222" name="Picture 13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7639050"/>
            <a:ext cx="1438275" cy="1441450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9223" name="Picture 14"/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0" y="7639050"/>
            <a:ext cx="1439863" cy="1441450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9224" name="Picture 15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038" y="2405063"/>
            <a:ext cx="1439862" cy="1439862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9225" name="Picture 16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2405063"/>
            <a:ext cx="1438275" cy="1439862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9226" name="Picture 17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" y="2405063"/>
            <a:ext cx="1438275" cy="1439862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9227" name="Picture 18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038" y="2405063"/>
            <a:ext cx="1439862" cy="1439862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9228" name="Picture 19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450" y="2405063"/>
            <a:ext cx="1439863" cy="1439862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9229" name="Picture 20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450" y="2405063"/>
            <a:ext cx="1439863" cy="1439862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sp>
        <p:nvSpPr>
          <p:cNvPr id="9230" name="Text Box 26"/>
          <p:cNvSpPr txBox="1">
            <a:spLocks noChangeArrowheads="1"/>
          </p:cNvSpPr>
          <p:nvPr/>
        </p:nvSpPr>
        <p:spPr bwMode="auto">
          <a:xfrm>
            <a:off x="0" y="1881188"/>
            <a:ext cx="917257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800">
                <a:latin typeface="Ubuntu" charset="0"/>
                <a:cs typeface="Arial" panose="020B0604020202020204" pitchFamily="34" charset="0"/>
              </a:rPr>
              <a:t>Output:</a:t>
            </a:r>
            <a:r>
              <a:rPr lang="en-US" altLang="en-US" sz="2800">
                <a:solidFill>
                  <a:schemeClr val="hlink"/>
                </a:solidFill>
                <a:latin typeface="Ubuntu" charset="0"/>
                <a:cs typeface="Arial" panose="020B0604020202020204" pitchFamily="34" charset="0"/>
              </a:rPr>
              <a:t> (1) discover spatial extent of relative attribute </a:t>
            </a:r>
            <a:endParaRPr lang="en-US" altLang="en-US" sz="2000">
              <a:solidFill>
                <a:schemeClr val="hlink"/>
              </a:solidFill>
              <a:cs typeface="Arial" panose="020B0604020202020204" pitchFamily="34" charset="0"/>
            </a:endParaRPr>
          </a:p>
        </p:txBody>
      </p:sp>
      <p:sp>
        <p:nvSpPr>
          <p:cNvPr id="9231" name="Text Box 35"/>
          <p:cNvSpPr txBox="1">
            <a:spLocks noChangeArrowheads="1"/>
          </p:cNvSpPr>
          <p:nvPr/>
        </p:nvSpPr>
        <p:spPr bwMode="auto">
          <a:xfrm>
            <a:off x="1190625" y="6215063"/>
            <a:ext cx="6769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dirty="0">
                <a:latin typeface="Ubuntu" charset="0"/>
                <a:cs typeface="Arial" panose="020B0604020202020204" pitchFamily="34" charset="0"/>
              </a:rPr>
              <a:t>Attribute: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Smile</a:t>
            </a:r>
          </a:p>
        </p:txBody>
      </p:sp>
      <p:sp>
        <p:nvSpPr>
          <p:cNvPr id="9232" name="Text Box 2"/>
          <p:cNvSpPr txBox="1">
            <a:spLocks noChangeArrowheads="1"/>
          </p:cNvSpPr>
          <p:nvPr/>
        </p:nvSpPr>
        <p:spPr bwMode="auto">
          <a:xfrm>
            <a:off x="31750" y="471488"/>
            <a:ext cx="908685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4000" dirty="0">
                <a:latin typeface="Ubuntu" charset="0"/>
                <a:cs typeface="Arial" panose="020B0604020202020204" pitchFamily="34" charset="0"/>
              </a:rPr>
              <a:t>Our goal: </a:t>
            </a:r>
            <a:r>
              <a:rPr lang="en-US" altLang="en-US" sz="4000" i="1" dirty="0">
                <a:latin typeface="Ubuntu" charset="0"/>
                <a:cs typeface="Arial" panose="020B0604020202020204" pitchFamily="34" charset="0"/>
              </a:rPr>
              <a:t>weakly-supervised</a:t>
            </a:r>
            <a:r>
              <a:rPr lang="en-US" altLang="en-US" sz="4000" dirty="0">
                <a:latin typeface="Ubuntu" charset="0"/>
                <a:cs typeface="Arial" panose="020B0604020202020204" pitchFamily="34" charset="0"/>
              </a:rPr>
              <a:t> </a:t>
            </a:r>
            <a:r>
              <a:rPr lang="en-US" altLang="en-US" sz="4000" i="1" dirty="0" smtClean="0">
                <a:latin typeface="Ubuntu" charset="0"/>
                <a:cs typeface="Arial" panose="020B0604020202020204" pitchFamily="34" charset="0"/>
              </a:rPr>
              <a:t>relative</a:t>
            </a:r>
            <a:r>
              <a:rPr lang="en-US" altLang="en-US" sz="4000" dirty="0" smtClean="0">
                <a:latin typeface="Ubuntu" charset="0"/>
                <a:cs typeface="Arial" panose="020B0604020202020204" pitchFamily="34" charset="0"/>
              </a:rPr>
              <a:t> attribute </a:t>
            </a:r>
            <a:r>
              <a:rPr lang="en-US" altLang="en-US" sz="4000" dirty="0">
                <a:latin typeface="Ubuntu" charset="0"/>
                <a:cs typeface="Arial" panose="020B0604020202020204" pitchFamily="34" charset="0"/>
              </a:rPr>
              <a:t>localization</a:t>
            </a:r>
          </a:p>
        </p:txBody>
      </p:sp>
      <p:grpSp>
        <p:nvGrpSpPr>
          <p:cNvPr id="9233" name="Group 17"/>
          <p:cNvGrpSpPr>
            <a:grpSpLocks/>
          </p:cNvGrpSpPr>
          <p:nvPr/>
        </p:nvGrpSpPr>
        <p:grpSpPr bwMode="auto">
          <a:xfrm>
            <a:off x="44450" y="3965575"/>
            <a:ext cx="9061450" cy="2246313"/>
            <a:chOff x="0" y="0"/>
            <a:chExt cx="14271" cy="3539"/>
          </a:xfrm>
        </p:grpSpPr>
        <p:pic>
          <p:nvPicPr>
            <p:cNvPr id="9234" name="Picture 2"/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271"/>
              <a:ext cx="2265" cy="2268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9235" name="Picture 3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1" y="1271"/>
              <a:ext cx="2268" cy="2268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9236" name="Picture 4"/>
            <p:cNvPicPr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8" y="1271"/>
              <a:ext cx="2268" cy="2268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9237" name="Picture 5"/>
            <p:cNvPicPr>
              <a:picLocks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3" y="1271"/>
              <a:ext cx="2268" cy="2268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9238" name="Picture 6"/>
            <p:cNvPicPr>
              <a:picLocks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271"/>
              <a:ext cx="2265" cy="2268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9239" name="Picture 7"/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1" y="1271"/>
              <a:ext cx="2268" cy="2268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9240" name="AutoShape 24"/>
            <p:cNvSpPr>
              <a:spLocks noChangeArrowheads="1"/>
            </p:cNvSpPr>
            <p:nvPr/>
          </p:nvSpPr>
          <p:spPr bwMode="auto">
            <a:xfrm>
              <a:off x="6843" y="0"/>
              <a:ext cx="583" cy="1105"/>
            </a:xfrm>
            <a:prstGeom prst="downArrow">
              <a:avLst>
                <a:gd name="adj1" fmla="val 50000"/>
                <a:gd name="adj2" fmla="val 47463"/>
              </a:avLst>
            </a:prstGeom>
            <a:solidFill>
              <a:srgbClr val="FFFF00"/>
            </a:solidFill>
            <a:ln w="38100" cmpd="sng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 vert="eaVert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800"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450" y="4764088"/>
            <a:ext cx="1438275" cy="1439862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450" y="4764088"/>
            <a:ext cx="1439863" cy="1439862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863" y="4764088"/>
            <a:ext cx="1439862" cy="1439862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038" y="4764088"/>
            <a:ext cx="1439862" cy="1439862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11270" name="Picture 6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" y="4764088"/>
            <a:ext cx="1438275" cy="1439862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11271" name="Picture 7"/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450" y="4764088"/>
            <a:ext cx="1439863" cy="1439862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11272" name="Picture 9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" y="7639050"/>
            <a:ext cx="1433513" cy="1441450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11273" name="Picture 10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575" y="7639050"/>
            <a:ext cx="1439863" cy="1441450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11274" name="Picture 11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163" y="7639050"/>
            <a:ext cx="1439862" cy="1441450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11275" name="Picture 12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0" y="7639050"/>
            <a:ext cx="1439863" cy="1441450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11276" name="Picture 13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7639050"/>
            <a:ext cx="1438275" cy="1441450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11277" name="Picture 14"/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0" y="7639050"/>
            <a:ext cx="1439863" cy="1441450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11278" name="Picture 15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038" y="2406650"/>
            <a:ext cx="1439862" cy="1439863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11279" name="Picture 16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2406650"/>
            <a:ext cx="1438275" cy="1439863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11280" name="Picture 17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" y="2406650"/>
            <a:ext cx="1438275" cy="1439863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11281" name="Picture 18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038" y="2406650"/>
            <a:ext cx="1439862" cy="1439863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11282" name="Picture 19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450" y="2406650"/>
            <a:ext cx="1439863" cy="1439863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11283" name="Picture 20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450" y="2406650"/>
            <a:ext cx="1439863" cy="1439863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grpSp>
        <p:nvGrpSpPr>
          <p:cNvPr id="11284" name="Group 21"/>
          <p:cNvGrpSpPr>
            <a:grpSpLocks/>
          </p:cNvGrpSpPr>
          <p:nvPr/>
        </p:nvGrpSpPr>
        <p:grpSpPr bwMode="auto">
          <a:xfrm>
            <a:off x="36513" y="3913188"/>
            <a:ext cx="9136062" cy="854075"/>
            <a:chOff x="0" y="0"/>
            <a:chExt cx="14387" cy="1347"/>
          </a:xfrm>
        </p:grpSpPr>
        <p:sp>
          <p:nvSpPr>
            <p:cNvPr id="11285" name="Arrow 263"/>
            <p:cNvSpPr>
              <a:spLocks noChangeShapeType="1"/>
            </p:cNvSpPr>
            <p:nvPr/>
          </p:nvSpPr>
          <p:spPr bwMode="auto">
            <a:xfrm>
              <a:off x="95" y="671"/>
              <a:ext cx="14092" cy="3"/>
            </a:xfrm>
            <a:prstGeom prst="line">
              <a:avLst/>
            </a:prstGeom>
            <a:noFill/>
            <a:ln w="44450" cmpd="sng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3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6" name="Text Box 23"/>
            <p:cNvSpPr txBox="1">
              <a:spLocks noChangeArrowheads="1"/>
            </p:cNvSpPr>
            <p:nvPr/>
          </p:nvSpPr>
          <p:spPr bwMode="auto">
            <a:xfrm>
              <a:off x="0" y="0"/>
              <a:ext cx="6505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>
                  <a:latin typeface="Ubuntu" charset="0"/>
                  <a:cs typeface="Arial" panose="020B0604020202020204" pitchFamily="34" charset="0"/>
                </a:rPr>
                <a:t>Predicted Attribute Strength</a:t>
              </a:r>
            </a:p>
          </p:txBody>
        </p:sp>
        <p:sp>
          <p:nvSpPr>
            <p:cNvPr id="11287" name="Text Box 24"/>
            <p:cNvSpPr txBox="1">
              <a:spLocks noChangeArrowheads="1"/>
            </p:cNvSpPr>
            <p:nvPr/>
          </p:nvSpPr>
          <p:spPr bwMode="auto">
            <a:xfrm>
              <a:off x="0" y="774"/>
              <a:ext cx="3717" cy="5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>
                  <a:latin typeface="Ubuntu" charset="0"/>
                  <a:cs typeface="Arial" panose="020B0604020202020204" pitchFamily="34" charset="0"/>
                </a:rPr>
                <a:t>Strong</a:t>
              </a:r>
            </a:p>
          </p:txBody>
        </p:sp>
        <p:sp>
          <p:nvSpPr>
            <p:cNvPr id="11288" name="Text Box 25"/>
            <p:cNvSpPr txBox="1">
              <a:spLocks noChangeArrowheads="1"/>
            </p:cNvSpPr>
            <p:nvPr/>
          </p:nvSpPr>
          <p:spPr bwMode="auto">
            <a:xfrm>
              <a:off x="12987" y="774"/>
              <a:ext cx="1400" cy="5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73000"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>
                  <a:latin typeface="Ubuntu" charset="0"/>
                  <a:cs typeface="Arial" panose="020B0604020202020204" pitchFamily="34" charset="0"/>
                </a:rPr>
                <a:t>Weak</a:t>
              </a:r>
            </a:p>
          </p:txBody>
        </p:sp>
      </p:grpSp>
      <p:sp>
        <p:nvSpPr>
          <p:cNvPr id="11289" name="Text Box 26"/>
          <p:cNvSpPr txBox="1">
            <a:spLocks noChangeArrowheads="1"/>
          </p:cNvSpPr>
          <p:nvPr/>
        </p:nvSpPr>
        <p:spPr bwMode="auto">
          <a:xfrm>
            <a:off x="0" y="1865313"/>
            <a:ext cx="917257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800">
                <a:latin typeface="Ubuntu" charset="0"/>
                <a:cs typeface="Arial" panose="020B0604020202020204" pitchFamily="34" charset="0"/>
              </a:rPr>
              <a:t>Output: </a:t>
            </a:r>
            <a:r>
              <a:rPr lang="en-US" altLang="en-US" sz="2800">
                <a:solidFill>
                  <a:schemeClr val="hlink"/>
                </a:solidFill>
                <a:latin typeface="Ubuntu" charset="0"/>
                <a:cs typeface="Arial" panose="020B0604020202020204" pitchFamily="34" charset="0"/>
              </a:rPr>
              <a:t>(2) rank images based on attribute strength </a:t>
            </a:r>
            <a:endParaRPr lang="en-US" altLang="en-US" sz="2000">
              <a:solidFill>
                <a:schemeClr val="hlink"/>
              </a:solidFill>
              <a:cs typeface="Arial" panose="020B0604020202020204" pitchFamily="34" charset="0"/>
            </a:endParaRPr>
          </a:p>
        </p:txBody>
      </p:sp>
      <p:sp>
        <p:nvSpPr>
          <p:cNvPr id="11290" name="Text Box 35"/>
          <p:cNvSpPr txBox="1">
            <a:spLocks noChangeArrowheads="1"/>
          </p:cNvSpPr>
          <p:nvPr/>
        </p:nvSpPr>
        <p:spPr bwMode="auto">
          <a:xfrm>
            <a:off x="1190625" y="6215063"/>
            <a:ext cx="6769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dirty="0">
                <a:latin typeface="Ubuntu" charset="0"/>
                <a:cs typeface="Arial" panose="020B0604020202020204" pitchFamily="34" charset="0"/>
              </a:rPr>
              <a:t>Attribute: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Smile</a:t>
            </a:r>
          </a:p>
        </p:txBody>
      </p:sp>
      <p:sp>
        <p:nvSpPr>
          <p:cNvPr id="11291" name="Text Box 2"/>
          <p:cNvSpPr txBox="1">
            <a:spLocks noChangeArrowheads="1"/>
          </p:cNvSpPr>
          <p:nvPr/>
        </p:nvSpPr>
        <p:spPr bwMode="auto">
          <a:xfrm>
            <a:off x="31750" y="471488"/>
            <a:ext cx="908685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4000" dirty="0">
                <a:latin typeface="Ubuntu" charset="0"/>
                <a:cs typeface="Arial" panose="020B0604020202020204" pitchFamily="34" charset="0"/>
              </a:rPr>
              <a:t>Our goal: </a:t>
            </a:r>
            <a:r>
              <a:rPr lang="en-US" altLang="en-US" sz="4000" i="1" dirty="0">
                <a:latin typeface="Ubuntu" charset="0"/>
                <a:cs typeface="Arial" panose="020B0604020202020204" pitchFamily="34" charset="0"/>
              </a:rPr>
              <a:t>weakly-supervised</a:t>
            </a:r>
            <a:r>
              <a:rPr lang="en-US" altLang="en-US" sz="4000" dirty="0">
                <a:latin typeface="Ubuntu" charset="0"/>
                <a:cs typeface="Arial" panose="020B0604020202020204" pitchFamily="34" charset="0"/>
              </a:rPr>
              <a:t> </a:t>
            </a:r>
            <a:r>
              <a:rPr lang="en-US" altLang="en-US" sz="4000" i="1" dirty="0" smtClean="0">
                <a:latin typeface="Ubuntu" charset="0"/>
                <a:cs typeface="Arial" panose="020B0604020202020204" pitchFamily="34" charset="0"/>
              </a:rPr>
              <a:t>relative</a:t>
            </a:r>
            <a:r>
              <a:rPr lang="en-US" altLang="en-US" sz="4000" dirty="0" smtClean="0">
                <a:latin typeface="Ubuntu" charset="0"/>
                <a:cs typeface="Arial" panose="020B0604020202020204" pitchFamily="34" charset="0"/>
              </a:rPr>
              <a:t> attribute </a:t>
            </a:r>
            <a:r>
              <a:rPr lang="en-US" altLang="en-US" sz="4000" dirty="0">
                <a:latin typeface="Ubuntu" charset="0"/>
                <a:cs typeface="Arial" panose="020B0604020202020204" pitchFamily="34" charset="0"/>
              </a:rPr>
              <a:t>localization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165417 0.000000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37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666944 0.000000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3480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331944 0.000000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790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332917 0.000000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220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67986 0.000000 " pathEditMode="relative" rAng="0" ptsTypes="">
                                      <p:cBhvr>
                                        <p:cTn id="14" dur="20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038" y="1816100"/>
            <a:ext cx="2519362" cy="251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pic>
        <p:nvPicPr>
          <p:cNvPr id="13315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363" y="1816100"/>
            <a:ext cx="2519362" cy="251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</p:pic>
      <p:sp>
        <p:nvSpPr>
          <p:cNvPr id="13317" name="Text Box 3"/>
          <p:cNvSpPr txBox="1">
            <a:spLocks noChangeArrowheads="1"/>
          </p:cNvSpPr>
          <p:nvPr/>
        </p:nvSpPr>
        <p:spPr bwMode="auto">
          <a:xfrm>
            <a:off x="1943100" y="4727575"/>
            <a:ext cx="526415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3200" i="1">
                <a:latin typeface="Ubuntu" charset="0"/>
                <a:cs typeface="Arial" panose="020B0604020202020204" pitchFamily="34" charset="0"/>
              </a:rPr>
              <a:t>Who is "smiling" more?</a:t>
            </a:r>
          </a:p>
        </p:txBody>
      </p:sp>
      <p:sp>
        <p:nvSpPr>
          <p:cNvPr id="6" name="Text Box 15"/>
          <p:cNvSpPr txBox="1">
            <a:spLocks noChangeArrowheads="1"/>
          </p:cNvSpPr>
          <p:nvPr/>
        </p:nvSpPr>
        <p:spPr bwMode="auto">
          <a:xfrm>
            <a:off x="31750" y="245863"/>
            <a:ext cx="908685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3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4000" dirty="0" smtClean="0">
                <a:latin typeface="Ubuntu" charset="0"/>
                <a:cs typeface="Arial" panose="020B0604020202020204" pitchFamily="34" charset="0"/>
              </a:rPr>
              <a:t>Localization can be difficult for </a:t>
            </a:r>
          </a:p>
          <a:p>
            <a:pPr algn="ctr" eaLnBrk="1" hangingPunct="1"/>
            <a:r>
              <a:rPr lang="en-US" altLang="en-US" sz="4000" dirty="0" smtClean="0">
                <a:latin typeface="Ubuntu" charset="0"/>
                <a:cs typeface="Arial" panose="020B0604020202020204" pitchFamily="34" charset="0"/>
              </a:rPr>
              <a:t>relative attributes</a:t>
            </a:r>
            <a:endParaRPr lang="en-US" altLang="en-US" sz="1800" dirty="0"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BFD7F6"/>
      </a:accent5>
      <a:accent6>
        <a:srgbClr val="AE4845"/>
      </a:accent6>
      <a:hlink>
        <a:srgbClr val="0066CC"/>
      </a:hlink>
      <a:folHlink>
        <a:srgbClr val="800080"/>
      </a:folHlink>
    </a:clrScheme>
    <a:fontScheme name="Default Design">
      <a:majorFont>
        <a:latin typeface="Arial"/>
        <a:ea typeface="MS PGothic"/>
        <a:cs typeface=""/>
      </a:majorFont>
      <a:minorFont>
        <a:latin typeface="Arial"/>
        <a:ea typeface="MS P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339966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MS PGothic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339966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MS PGothic" panose="020B0600070205080204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FD7F6"/>
        </a:accent5>
        <a:accent6>
          <a:srgbClr val="AE4845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BFD7F6"/>
      </a:accent5>
      <a:accent6>
        <a:srgbClr val="AE4845"/>
      </a:accent6>
      <a:hlink>
        <a:srgbClr val="0066CC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7DB6EF"/>
    </a:accent1>
    <a:accent2>
      <a:srgbClr val="C0504D"/>
    </a:accent2>
    <a:accent3>
      <a:srgbClr val="FFFFFF"/>
    </a:accent3>
    <a:accent4>
      <a:srgbClr val="000000"/>
    </a:accent4>
    <a:accent5>
      <a:srgbClr val="BFD7F6"/>
    </a:accent5>
    <a:accent6>
      <a:srgbClr val="AE4845"/>
    </a:accent6>
    <a:hlink>
      <a:srgbClr val="0066CC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7DB6EF"/>
    </a:accent1>
    <a:accent2>
      <a:srgbClr val="C0504D"/>
    </a:accent2>
    <a:accent3>
      <a:srgbClr val="FFFFFF"/>
    </a:accent3>
    <a:accent4>
      <a:srgbClr val="000000"/>
    </a:accent4>
    <a:accent5>
      <a:srgbClr val="BFD7F6"/>
    </a:accent5>
    <a:accent6>
      <a:srgbClr val="AE4845"/>
    </a:accent6>
    <a:hlink>
      <a:srgbClr val="0066CC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7DB6EF"/>
    </a:accent1>
    <a:accent2>
      <a:srgbClr val="C0504D"/>
    </a:accent2>
    <a:accent3>
      <a:srgbClr val="FFFFFF"/>
    </a:accent3>
    <a:accent4>
      <a:srgbClr val="000000"/>
    </a:accent4>
    <a:accent5>
      <a:srgbClr val="BFD7F6"/>
    </a:accent5>
    <a:accent6>
      <a:srgbClr val="AE4845"/>
    </a:accent6>
    <a:hlink>
      <a:srgbClr val="0066CC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7DB6EF"/>
    </a:accent1>
    <a:accent2>
      <a:srgbClr val="C0504D"/>
    </a:accent2>
    <a:accent3>
      <a:srgbClr val="FFFFFF"/>
    </a:accent3>
    <a:accent4>
      <a:srgbClr val="000000"/>
    </a:accent4>
    <a:accent5>
      <a:srgbClr val="BFD7F6"/>
    </a:accent5>
    <a:accent6>
      <a:srgbClr val="AE4845"/>
    </a:accent6>
    <a:hlink>
      <a:srgbClr val="0066CC"/>
    </a:hlink>
    <a:folHlink>
      <a:srgbClr val="800080"/>
    </a:folHlink>
  </a:clrScheme>
</a:themeOverride>
</file>

<file path=ppt/theme/themeOverride1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7DB6EF"/>
    </a:accent1>
    <a:accent2>
      <a:srgbClr val="C0504D"/>
    </a:accent2>
    <a:accent3>
      <a:srgbClr val="FFFFFF"/>
    </a:accent3>
    <a:accent4>
      <a:srgbClr val="000000"/>
    </a:accent4>
    <a:accent5>
      <a:srgbClr val="BFD7F6"/>
    </a:accent5>
    <a:accent6>
      <a:srgbClr val="AE4845"/>
    </a:accent6>
    <a:hlink>
      <a:srgbClr val="0066CC"/>
    </a:hlink>
    <a:folHlink>
      <a:srgbClr val="800080"/>
    </a:folHlink>
  </a:clrScheme>
</a:themeOverride>
</file>

<file path=ppt/theme/themeOverride1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7DB6EF"/>
    </a:accent1>
    <a:accent2>
      <a:srgbClr val="C0504D"/>
    </a:accent2>
    <a:accent3>
      <a:srgbClr val="FFFFFF"/>
    </a:accent3>
    <a:accent4>
      <a:srgbClr val="000000"/>
    </a:accent4>
    <a:accent5>
      <a:srgbClr val="BFD7F6"/>
    </a:accent5>
    <a:accent6>
      <a:srgbClr val="AE4845"/>
    </a:accent6>
    <a:hlink>
      <a:srgbClr val="0066CC"/>
    </a:hlink>
    <a:folHlink>
      <a:srgbClr val="800080"/>
    </a:folHlink>
  </a:clrScheme>
</a:themeOverride>
</file>

<file path=ppt/theme/themeOverride1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7DB6EF"/>
    </a:accent1>
    <a:accent2>
      <a:srgbClr val="C0504D"/>
    </a:accent2>
    <a:accent3>
      <a:srgbClr val="FFFFFF"/>
    </a:accent3>
    <a:accent4>
      <a:srgbClr val="000000"/>
    </a:accent4>
    <a:accent5>
      <a:srgbClr val="BFD7F6"/>
    </a:accent5>
    <a:accent6>
      <a:srgbClr val="AE4845"/>
    </a:accent6>
    <a:hlink>
      <a:srgbClr val="0066CC"/>
    </a:hlink>
    <a:folHlink>
      <a:srgbClr val="800080"/>
    </a:folHlink>
  </a:clrScheme>
</a:themeOverride>
</file>

<file path=ppt/theme/themeOverride1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7DB6EF"/>
    </a:accent1>
    <a:accent2>
      <a:srgbClr val="C0504D"/>
    </a:accent2>
    <a:accent3>
      <a:srgbClr val="FFFFFF"/>
    </a:accent3>
    <a:accent4>
      <a:srgbClr val="000000"/>
    </a:accent4>
    <a:accent5>
      <a:srgbClr val="BFD7F6"/>
    </a:accent5>
    <a:accent6>
      <a:srgbClr val="AE4845"/>
    </a:accent6>
    <a:hlink>
      <a:srgbClr val="0066CC"/>
    </a:hlink>
    <a:folHlink>
      <a:srgbClr val="800080"/>
    </a:folHlink>
  </a:clrScheme>
</a:themeOverride>
</file>

<file path=ppt/theme/themeOverride1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7DB6EF"/>
    </a:accent1>
    <a:accent2>
      <a:srgbClr val="C0504D"/>
    </a:accent2>
    <a:accent3>
      <a:srgbClr val="FFFFFF"/>
    </a:accent3>
    <a:accent4>
      <a:srgbClr val="000000"/>
    </a:accent4>
    <a:accent5>
      <a:srgbClr val="BFD7F6"/>
    </a:accent5>
    <a:accent6>
      <a:srgbClr val="AE4845"/>
    </a:accent6>
    <a:hlink>
      <a:srgbClr val="0066CC"/>
    </a:hlink>
    <a:folHlink>
      <a:srgbClr val="800080"/>
    </a:folHlink>
  </a:clrScheme>
</a:themeOverride>
</file>

<file path=ppt/theme/themeOverride18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7DB6EF"/>
    </a:accent1>
    <a:accent2>
      <a:srgbClr val="C0504D"/>
    </a:accent2>
    <a:accent3>
      <a:srgbClr val="FFFFFF"/>
    </a:accent3>
    <a:accent4>
      <a:srgbClr val="000000"/>
    </a:accent4>
    <a:accent5>
      <a:srgbClr val="BFD7F6"/>
    </a:accent5>
    <a:accent6>
      <a:srgbClr val="AE4845"/>
    </a:accent6>
    <a:hlink>
      <a:srgbClr val="0066CC"/>
    </a:hlink>
    <a:folHlink>
      <a:srgbClr val="800080"/>
    </a:folHlink>
  </a:clrScheme>
</a:themeOverride>
</file>

<file path=ppt/theme/themeOverride19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7DB6EF"/>
    </a:accent1>
    <a:accent2>
      <a:srgbClr val="C0504D"/>
    </a:accent2>
    <a:accent3>
      <a:srgbClr val="FFFFFF"/>
    </a:accent3>
    <a:accent4>
      <a:srgbClr val="000000"/>
    </a:accent4>
    <a:accent5>
      <a:srgbClr val="BFD7F6"/>
    </a:accent5>
    <a:accent6>
      <a:srgbClr val="AE4845"/>
    </a:accent6>
    <a:hlink>
      <a:srgbClr val="0066CC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7DB6EF"/>
    </a:accent1>
    <a:accent2>
      <a:srgbClr val="C0504D"/>
    </a:accent2>
    <a:accent3>
      <a:srgbClr val="FFFFFF"/>
    </a:accent3>
    <a:accent4>
      <a:srgbClr val="000000"/>
    </a:accent4>
    <a:accent5>
      <a:srgbClr val="BFD7F6"/>
    </a:accent5>
    <a:accent6>
      <a:srgbClr val="AE4845"/>
    </a:accent6>
    <a:hlink>
      <a:srgbClr val="0066CC"/>
    </a:hlink>
    <a:folHlink>
      <a:srgbClr val="800080"/>
    </a:folHlink>
  </a:clrScheme>
</a:themeOverride>
</file>

<file path=ppt/theme/themeOverride20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7DB6EF"/>
    </a:accent1>
    <a:accent2>
      <a:srgbClr val="C0504D"/>
    </a:accent2>
    <a:accent3>
      <a:srgbClr val="FFFFFF"/>
    </a:accent3>
    <a:accent4>
      <a:srgbClr val="000000"/>
    </a:accent4>
    <a:accent5>
      <a:srgbClr val="BFD7F6"/>
    </a:accent5>
    <a:accent6>
      <a:srgbClr val="AE4845"/>
    </a:accent6>
    <a:hlink>
      <a:srgbClr val="0066CC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7DB6EF"/>
    </a:accent1>
    <a:accent2>
      <a:srgbClr val="C0504D"/>
    </a:accent2>
    <a:accent3>
      <a:srgbClr val="FFFFFF"/>
    </a:accent3>
    <a:accent4>
      <a:srgbClr val="000000"/>
    </a:accent4>
    <a:accent5>
      <a:srgbClr val="BFD7F6"/>
    </a:accent5>
    <a:accent6>
      <a:srgbClr val="AE4845"/>
    </a:accent6>
    <a:hlink>
      <a:srgbClr val="0066CC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7DB6EF"/>
    </a:accent1>
    <a:accent2>
      <a:srgbClr val="C0504D"/>
    </a:accent2>
    <a:accent3>
      <a:srgbClr val="FFFFFF"/>
    </a:accent3>
    <a:accent4>
      <a:srgbClr val="000000"/>
    </a:accent4>
    <a:accent5>
      <a:srgbClr val="BFD7F6"/>
    </a:accent5>
    <a:accent6>
      <a:srgbClr val="AE4845"/>
    </a:accent6>
    <a:hlink>
      <a:srgbClr val="0066CC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7DB6EF"/>
    </a:accent1>
    <a:accent2>
      <a:srgbClr val="C0504D"/>
    </a:accent2>
    <a:accent3>
      <a:srgbClr val="FFFFFF"/>
    </a:accent3>
    <a:accent4>
      <a:srgbClr val="000000"/>
    </a:accent4>
    <a:accent5>
      <a:srgbClr val="BFD7F6"/>
    </a:accent5>
    <a:accent6>
      <a:srgbClr val="AE4845"/>
    </a:accent6>
    <a:hlink>
      <a:srgbClr val="0066CC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7DB6EF"/>
    </a:accent1>
    <a:accent2>
      <a:srgbClr val="C0504D"/>
    </a:accent2>
    <a:accent3>
      <a:srgbClr val="FFFFFF"/>
    </a:accent3>
    <a:accent4>
      <a:srgbClr val="000000"/>
    </a:accent4>
    <a:accent5>
      <a:srgbClr val="BFD7F6"/>
    </a:accent5>
    <a:accent6>
      <a:srgbClr val="AE4845"/>
    </a:accent6>
    <a:hlink>
      <a:srgbClr val="0066CC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7DB6EF"/>
    </a:accent1>
    <a:accent2>
      <a:srgbClr val="C0504D"/>
    </a:accent2>
    <a:accent3>
      <a:srgbClr val="FFFFFF"/>
    </a:accent3>
    <a:accent4>
      <a:srgbClr val="000000"/>
    </a:accent4>
    <a:accent5>
      <a:srgbClr val="BFD7F6"/>
    </a:accent5>
    <a:accent6>
      <a:srgbClr val="AE4845"/>
    </a:accent6>
    <a:hlink>
      <a:srgbClr val="0066CC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7DB6EF"/>
    </a:accent1>
    <a:accent2>
      <a:srgbClr val="C0504D"/>
    </a:accent2>
    <a:accent3>
      <a:srgbClr val="FFFFFF"/>
    </a:accent3>
    <a:accent4>
      <a:srgbClr val="000000"/>
    </a:accent4>
    <a:accent5>
      <a:srgbClr val="BFD7F6"/>
    </a:accent5>
    <a:accent6>
      <a:srgbClr val="AE4845"/>
    </a:accent6>
    <a:hlink>
      <a:srgbClr val="0066CC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7DB6EF"/>
    </a:accent1>
    <a:accent2>
      <a:srgbClr val="C0504D"/>
    </a:accent2>
    <a:accent3>
      <a:srgbClr val="FFFFFF"/>
    </a:accent3>
    <a:accent4>
      <a:srgbClr val="000000"/>
    </a:accent4>
    <a:accent5>
      <a:srgbClr val="BFD7F6"/>
    </a:accent5>
    <a:accent6>
      <a:srgbClr val="AE4845"/>
    </a:accent6>
    <a:hlink>
      <a:srgbClr val="0066CC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</TotalTime>
  <Pages>0</Pages>
  <Words>865</Words>
  <Characters>0</Characters>
  <Application>Microsoft Office PowerPoint</Application>
  <DocSecurity>0</DocSecurity>
  <PresentationFormat>On-screen Show (4:3)</PresentationFormat>
  <Lines>0</Lines>
  <Paragraphs>210</Paragraphs>
  <Slides>47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MS PGothic</vt:lpstr>
      <vt:lpstr>Arial</vt:lpstr>
      <vt:lpstr>Courier New</vt:lpstr>
      <vt:lpstr>FreeMono</vt:lpstr>
      <vt:lpstr>Times New Roman</vt:lpstr>
      <vt:lpstr>Ubuntu</vt:lpstr>
      <vt:lpstr>Wingdings</vt:lpstr>
      <vt:lpstr>东文宋体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fanyi</dc:creator>
  <cp:keywords/>
  <dc:description/>
  <cp:lastModifiedBy>Fanyi</cp:lastModifiedBy>
  <cp:revision>73</cp:revision>
  <dcterms:created xsi:type="dcterms:W3CDTF">2013-11-28T06:11:31Z</dcterms:created>
  <dcterms:modified xsi:type="dcterms:W3CDTF">2015-12-18T00:46:51Z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1033-9.1.0.4885</vt:lpwstr>
  </property>
</Properties>
</file>